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5" r:id="rId5"/>
  </p:sldMasterIdLst>
  <p:notesMasterIdLst>
    <p:notesMasterId r:id="rId35"/>
  </p:notesMasterIdLst>
  <p:handoutMasterIdLst>
    <p:handoutMasterId r:id="rId36"/>
  </p:handoutMasterIdLst>
  <p:sldIdLst>
    <p:sldId id="377" r:id="rId6"/>
    <p:sldId id="391" r:id="rId7"/>
    <p:sldId id="588" r:id="rId8"/>
    <p:sldId id="589" r:id="rId9"/>
    <p:sldId id="590" r:id="rId10"/>
    <p:sldId id="591" r:id="rId11"/>
    <p:sldId id="592" r:id="rId12"/>
    <p:sldId id="593" r:id="rId13"/>
    <p:sldId id="598" r:id="rId14"/>
    <p:sldId id="599" r:id="rId15"/>
    <p:sldId id="549" r:id="rId16"/>
    <p:sldId id="601" r:id="rId17"/>
    <p:sldId id="602" r:id="rId18"/>
    <p:sldId id="603" r:id="rId19"/>
    <p:sldId id="553" r:id="rId20"/>
    <p:sldId id="566" r:id="rId21"/>
    <p:sldId id="567" r:id="rId22"/>
    <p:sldId id="568" r:id="rId23"/>
    <p:sldId id="587" r:id="rId24"/>
    <p:sldId id="558" r:id="rId25"/>
    <p:sldId id="569" r:id="rId26"/>
    <p:sldId id="585" r:id="rId27"/>
    <p:sldId id="605" r:id="rId28"/>
    <p:sldId id="606" r:id="rId29"/>
    <p:sldId id="604" r:id="rId30"/>
    <p:sldId id="594" r:id="rId31"/>
    <p:sldId id="595" r:id="rId32"/>
    <p:sldId id="596" r:id="rId33"/>
    <p:sldId id="59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enderson , Turi (US - Seattle)" initials="" lastIdx="4" clrIdx="0"/>
  <p:cmAuthor id="1" name="Finney, Patrick (US - Arlington)" initials="FP(-A" lastIdx="2" clrIdx="1">
    <p:extLst>
      <p:ext uri="{19B8F6BF-5375-455C-9EA6-DF929625EA0E}">
        <p15:presenceInfo xmlns:p15="http://schemas.microsoft.com/office/powerpoint/2012/main" userId="S::pfinney@deloitte.com::81451b60-1adf-4afb-abe4-0c54a96b587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10B03"/>
    <a:srgbClr val="010501"/>
    <a:srgbClr val="031106"/>
    <a:srgbClr val="0000FF"/>
    <a:srgbClr val="D9D9D9"/>
    <a:srgbClr val="A9A9A9"/>
    <a:srgbClr val="757575"/>
    <a:srgbClr val="B8B8B8"/>
    <a:srgbClr val="5A5A5A"/>
    <a:srgbClr val="75C8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88" autoAdjust="0"/>
    <p:restoredTop sz="86390" autoAdjust="0"/>
  </p:normalViewPr>
  <p:slideViewPr>
    <p:cSldViewPr snapToGrid="0" snapToObjects="1" showGuides="1">
      <p:cViewPr varScale="1">
        <p:scale>
          <a:sx n="149" d="100"/>
          <a:sy n="149" d="100"/>
        </p:scale>
        <p:origin x="656" y="184"/>
      </p:cViewPr>
      <p:guideLst/>
    </p:cSldViewPr>
  </p:slideViewPr>
  <p:outlineViewPr>
    <p:cViewPr>
      <p:scale>
        <a:sx n="33" d="100"/>
        <a:sy n="33" d="100"/>
      </p:scale>
      <p:origin x="0" y="0"/>
    </p:cViewPr>
  </p:outlineViewPr>
  <p:notesTextViewPr>
    <p:cViewPr>
      <p:scale>
        <a:sx n="33" d="100"/>
        <a:sy n="33" d="100"/>
      </p:scale>
      <p:origin x="0" y="0"/>
    </p:cViewPr>
  </p:notesTextViewPr>
  <p:sorterViewPr>
    <p:cViewPr>
      <p:scale>
        <a:sx n="190" d="100"/>
        <a:sy n="190" d="100"/>
      </p:scale>
      <p:origin x="0" y="-3288"/>
    </p:cViewPr>
  </p:sorterViewPr>
  <p:notesViewPr>
    <p:cSldViewPr snapToGrid="0" snapToObjects="1">
      <p:cViewPr varScale="1">
        <p:scale>
          <a:sx n="65" d="100"/>
          <a:sy n="65" d="100"/>
        </p:scale>
        <p:origin x="2811" y="6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3EEADE-084D-EF46-9E06-49157D51E4F3}" type="datetimeFigureOut">
              <a:rPr lang="en-US" smtClean="0"/>
              <a:t>1/29/20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25D719-9150-F743-805E-17E4DF1A376C}" type="slidenum">
              <a:rPr lang="en-US" smtClean="0"/>
              <a:t>‹#›</a:t>
            </a:fld>
            <a:endParaRPr lang="en-US"/>
          </a:p>
        </p:txBody>
      </p:sp>
    </p:spTree>
    <p:extLst>
      <p:ext uri="{BB962C8B-B14F-4D97-AF65-F5344CB8AC3E}">
        <p14:creationId xmlns:p14="http://schemas.microsoft.com/office/powerpoint/2010/main" val="334385082"/>
      </p:ext>
    </p:extLst>
  </p:cSld>
  <p:clrMap bg1="lt1" tx1="dk1" bg2="lt2" tx2="dk2" accent1="accent1" accent2="accent2" accent3="accent3" accent4="accent4" accent5="accent5" accent6="accent6" hlink="hlink" folHlink="folHlink"/>
</p:handoutMaster>
</file>

<file path=ppt/media/hdphoto1.wdp>
</file>

<file path=ppt/media/image10.jpeg>
</file>

<file path=ppt/media/image2.png>
</file>

<file path=ppt/media/image3.png>
</file>

<file path=ppt/media/image4.tiff>
</file>

<file path=ppt/media/image5.tiff>
</file>

<file path=ppt/media/image6.png>
</file>

<file path=ppt/media/image7.sv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E03A04-0626-44D4-B6D6-43B9D98023FD}" type="datetimeFigureOut">
              <a:rPr lang="en-US" smtClean="0"/>
              <a:t>1/29/20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A34052-12FB-4B01-8A2E-D87AD7371E95}" type="slidenum">
              <a:rPr lang="en-US" smtClean="0"/>
              <a:t>‹#›</a:t>
            </a:fld>
            <a:endParaRPr lang="en-US"/>
          </a:p>
        </p:txBody>
      </p:sp>
    </p:spTree>
    <p:extLst>
      <p:ext uri="{BB962C8B-B14F-4D97-AF65-F5344CB8AC3E}">
        <p14:creationId xmlns:p14="http://schemas.microsoft.com/office/powerpoint/2010/main" val="490210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2" y="4965303"/>
            <a:ext cx="4407673" cy="897983"/>
          </a:xfrm>
        </p:spPr>
        <p:txBody>
          <a:bodyPr anchor="b" anchorCtr="0"/>
          <a:lstStyle>
            <a:lvl1pPr>
              <a:lnSpc>
                <a:spcPct val="85000"/>
              </a:lnSpc>
              <a:defRPr sz="2800" b="1" baseline="0">
                <a:latin typeface="+mn-lt"/>
              </a:defRPr>
            </a:lvl1pPr>
          </a:lstStyle>
          <a:p>
            <a:r>
              <a:rPr lang="en-US" dirty="0"/>
              <a:t>Click to edit Title</a:t>
            </a:r>
          </a:p>
        </p:txBody>
      </p:sp>
      <p:sp>
        <p:nvSpPr>
          <p:cNvPr id="6" name="Text Placeholder 9"/>
          <p:cNvSpPr>
            <a:spLocks noGrp="1"/>
          </p:cNvSpPr>
          <p:nvPr>
            <p:ph type="body" sz="quarter" idx="16" hasCustomPrompt="1"/>
          </p:nvPr>
        </p:nvSpPr>
        <p:spPr>
          <a:xfrm>
            <a:off x="914402" y="5940663"/>
            <a:ext cx="4407673" cy="478209"/>
          </a:xfrm>
        </p:spPr>
        <p:txBody>
          <a:bodyPr vert="horz" lIns="0" tIns="0" rIns="0" bIns="0" rtlCol="0">
            <a:noAutofit/>
          </a:bodyPr>
          <a:lstStyle>
            <a:lvl1pPr marL="0" indent="0">
              <a:buNone/>
              <a:defRPr lang="en-US" sz="1200" dirty="0"/>
            </a:lvl1pPr>
          </a:lstStyle>
          <a:p>
            <a:pPr marL="228600" lvl="0" indent="-228600">
              <a:lnSpc>
                <a:spcPct val="130000"/>
              </a:lnSpc>
            </a:pPr>
            <a:r>
              <a:rPr lang="en-US" dirty="0"/>
              <a:t>Click to edit Subtitle</a:t>
            </a:r>
          </a:p>
        </p:txBody>
      </p:sp>
      <p:sp>
        <p:nvSpPr>
          <p:cNvPr id="7" name="Text Placeholder 9"/>
          <p:cNvSpPr>
            <a:spLocks noGrp="1"/>
          </p:cNvSpPr>
          <p:nvPr>
            <p:ph type="body" sz="quarter" idx="17" hasCustomPrompt="1"/>
          </p:nvPr>
        </p:nvSpPr>
        <p:spPr>
          <a:xfrm>
            <a:off x="914402" y="4585210"/>
            <a:ext cx="4407673" cy="348286"/>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Date</a:t>
            </a:r>
          </a:p>
        </p:txBody>
      </p:sp>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14400" y="762001"/>
            <a:ext cx="1788289" cy="828260"/>
          </a:xfrm>
          <a:prstGeom prst="rect">
            <a:avLst/>
          </a:prstGeom>
        </p:spPr>
      </p:pic>
      <p:sp>
        <p:nvSpPr>
          <p:cNvPr id="8" name="Picture Placeholder 7"/>
          <p:cNvSpPr>
            <a:spLocks noGrp="1"/>
          </p:cNvSpPr>
          <p:nvPr>
            <p:ph type="pic" sz="quarter" idx="19" hasCustomPrompt="1"/>
          </p:nvPr>
        </p:nvSpPr>
        <p:spPr>
          <a:xfrm>
            <a:off x="5322074" y="0"/>
            <a:ext cx="6869925" cy="6858000"/>
          </a:xfrm>
        </p:spPr>
        <p:txBody>
          <a:bodyPr anchor="ctr"/>
          <a:lstStyle>
            <a:lvl1pPr marL="0" indent="0" algn="ctr">
              <a:buNone/>
              <a:defRPr/>
            </a:lvl1pPr>
          </a:lstStyle>
          <a:p>
            <a:r>
              <a:rPr lang="en-US" dirty="0"/>
              <a:t>Click to insert picture</a:t>
            </a:r>
          </a:p>
        </p:txBody>
      </p:sp>
    </p:spTree>
    <p:extLst>
      <p:ext uri="{BB962C8B-B14F-4D97-AF65-F5344CB8AC3E}">
        <p14:creationId xmlns:p14="http://schemas.microsoft.com/office/powerpoint/2010/main" val="48871170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endParaRPr lang="en-US" dirty="0"/>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Tree>
    <p:extLst>
      <p:ext uri="{BB962C8B-B14F-4D97-AF65-F5344CB8AC3E}">
        <p14:creationId xmlns:p14="http://schemas.microsoft.com/office/powerpoint/2010/main" val="2469911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Tree>
    <p:extLst>
      <p:ext uri="{BB962C8B-B14F-4D97-AF65-F5344CB8AC3E}">
        <p14:creationId xmlns:p14="http://schemas.microsoft.com/office/powerpoint/2010/main" val="4092428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Left,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4"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dirty="0"/>
              <a:t>Click to edit Master text styles</a:t>
            </a:r>
          </a:p>
        </p:txBody>
      </p:sp>
    </p:spTree>
    <p:extLst>
      <p:ext uri="{BB962C8B-B14F-4D97-AF65-F5344CB8AC3E}">
        <p14:creationId xmlns:p14="http://schemas.microsoft.com/office/powerpoint/2010/main" val="3951846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Left,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52800" cy="1993390"/>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endParaRPr lang="en-US" dirty="0"/>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dirty="0"/>
              <a:t>BREADCRUMBS</a:t>
            </a:r>
          </a:p>
        </p:txBody>
      </p:sp>
      <p:sp>
        <p:nvSpPr>
          <p:cNvPr id="5"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dirty="0"/>
              <a:t>Click to edit Master text styles</a:t>
            </a:r>
          </a:p>
        </p:txBody>
      </p:sp>
    </p:spTree>
    <p:extLst>
      <p:ext uri="{BB962C8B-B14F-4D97-AF65-F5344CB8AC3E}">
        <p14:creationId xmlns:p14="http://schemas.microsoft.com/office/powerpoint/2010/main" val="2173107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9696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Clos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91001" y="1961812"/>
            <a:ext cx="8001000" cy="2921731"/>
          </a:xfrm>
        </p:spPr>
        <p:txBody>
          <a:bodyPr anchor="b" anchorCtr="0"/>
          <a:lstStyle>
            <a:lvl1pPr>
              <a:lnSpc>
                <a:spcPct val="85000"/>
              </a:lnSpc>
              <a:defRPr sz="5400" b="1" baseline="0">
                <a:latin typeface="+mn-lt"/>
              </a:defRPr>
            </a:lvl1pPr>
          </a:lstStyle>
          <a:p>
            <a:r>
              <a:rPr lang="en-US" dirty="0"/>
              <a:t>Thank You </a:t>
            </a:r>
            <a:br>
              <a:rPr lang="en-US" dirty="0"/>
            </a:br>
            <a:r>
              <a:rPr lang="en-US" dirty="0"/>
              <a:t>Goes Here.</a:t>
            </a:r>
          </a:p>
        </p:txBody>
      </p:sp>
      <p:sp>
        <p:nvSpPr>
          <p:cNvPr id="9" name="Rectangle 8"/>
          <p:cNvSpPr/>
          <p:nvPr/>
        </p:nvSpPr>
        <p:spPr>
          <a:xfrm>
            <a:off x="4134012" y="5436072"/>
            <a:ext cx="7143588" cy="1421928"/>
          </a:xfrm>
          <a:prstGeom prst="rect">
            <a:avLst/>
          </a:prstGeom>
        </p:spPr>
        <p:txBody>
          <a:bodyPr wrap="square" numCol="2" spcCol="182880">
            <a:spAutoFit/>
          </a:bodyPr>
          <a:lstStyle/>
          <a:p>
            <a:pPr>
              <a:lnSpc>
                <a:spcPct val="120000"/>
              </a:lnSpc>
            </a:pPr>
            <a:r>
              <a:rPr lang="en-US" sz="700" dirty="0">
                <a:latin typeface="Open Sans" charset="0"/>
                <a:ea typeface="Open Sans" charset="0"/>
                <a:cs typeface="Open Sans" charset="0"/>
              </a:rPr>
              <a:t>This publication contains general information only, and none of the member firms of Deloitte </a:t>
            </a:r>
            <a:r>
              <a:rPr lang="en-US" sz="700" dirty="0" err="1">
                <a:latin typeface="Open Sans" charset="0"/>
                <a:ea typeface="Open Sans" charset="0"/>
                <a:cs typeface="Open Sans" charset="0"/>
              </a:rPr>
              <a:t>Touche</a:t>
            </a:r>
            <a:r>
              <a:rPr lang="en-US" sz="700" dirty="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dirty="0">
                <a:latin typeface="Open Sans" charset="0"/>
                <a:ea typeface="Open Sans" charset="0"/>
                <a:cs typeface="Open Sans" charset="0"/>
              </a:rPr>
            </a:br>
            <a:br>
              <a:rPr lang="en-US" sz="700" dirty="0">
                <a:latin typeface="Open Sans" charset="0"/>
                <a:ea typeface="Open Sans" charset="0"/>
                <a:cs typeface="Open Sans" charset="0"/>
              </a:rPr>
            </a:br>
            <a:endParaRPr lang="en-US" sz="700" dirty="0">
              <a:latin typeface="Open Sans" charset="0"/>
              <a:ea typeface="Open Sans" charset="0"/>
              <a:cs typeface="Open Sans" charset="0"/>
            </a:endParaRPr>
          </a:p>
          <a:p>
            <a:pPr>
              <a:lnSpc>
                <a:spcPct val="120000"/>
              </a:lnSpc>
            </a:pPr>
            <a:r>
              <a:rPr lang="en-US" sz="700" dirty="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dirty="0">
                <a:latin typeface="Open Sans" charset="0"/>
                <a:ea typeface="Open Sans" charset="0"/>
                <a:cs typeface="Open Sans" charset="0"/>
              </a:rPr>
            </a:br>
            <a:r>
              <a:rPr lang="en-US" sz="700" dirty="0">
                <a:latin typeface="Open Sans" charset="0"/>
                <a:ea typeface="Open Sans" charset="0"/>
                <a:cs typeface="Open Sans" charset="0"/>
              </a:rPr>
              <a:t>the rules and regulations of public accounting.</a:t>
            </a:r>
          </a:p>
          <a:p>
            <a:endParaRPr lang="en-US" sz="700" dirty="0">
              <a:latin typeface="Open Sans" charset="0"/>
              <a:ea typeface="Open Sans" charset="0"/>
              <a:cs typeface="Open Sans" charset="0"/>
              <a:sym typeface="Frutiger Next Pro Light" charset="0"/>
            </a:endParaRPr>
          </a:p>
          <a:p>
            <a:r>
              <a:rPr lang="en-US" sz="700" b="1" dirty="0">
                <a:latin typeface="Open Sans" charset="0"/>
                <a:ea typeface="Open Sans" charset="0"/>
                <a:cs typeface="Open Sans" charset="0"/>
                <a:sym typeface="Frutiger Next Pro Light" charset="0"/>
              </a:rPr>
              <a:t>Copyright © 2018 Deloitte Development LLC. </a:t>
            </a:r>
            <a:br>
              <a:rPr lang="en-US" sz="700" dirty="0">
                <a:latin typeface="Open Sans" charset="0"/>
                <a:ea typeface="Open Sans" charset="0"/>
                <a:cs typeface="Open Sans" charset="0"/>
                <a:sym typeface="Frutiger Next Pro Light" charset="0"/>
              </a:rPr>
            </a:br>
            <a:r>
              <a:rPr lang="en-US" sz="700" b="1" dirty="0">
                <a:latin typeface="Open Sans" charset="0"/>
                <a:ea typeface="Open Sans" charset="0"/>
                <a:cs typeface="Open Sans" charset="0"/>
                <a:sym typeface="Frutiger Next Pro Light" charset="0"/>
              </a:rPr>
              <a:t>All rights reserved. </a:t>
            </a:r>
            <a:r>
              <a:rPr lang="en-US" sz="700" b="1" dirty="0">
                <a:latin typeface="Open Sans" charset="0"/>
                <a:ea typeface="Open Sans" charset="0"/>
                <a:cs typeface="Open Sans" charset="0"/>
              </a:rPr>
              <a:t>Member of Deloitte </a:t>
            </a:r>
            <a:r>
              <a:rPr lang="en-US" sz="700" b="1" dirty="0" err="1">
                <a:latin typeface="Open Sans" charset="0"/>
                <a:ea typeface="Open Sans" charset="0"/>
                <a:cs typeface="Open Sans" charset="0"/>
              </a:rPr>
              <a:t>Touche</a:t>
            </a:r>
            <a:r>
              <a:rPr lang="en-US" sz="700" b="1" dirty="0">
                <a:latin typeface="Open Sans" charset="0"/>
                <a:ea typeface="Open Sans" charset="0"/>
                <a:cs typeface="Open Sans" charset="0"/>
              </a:rPr>
              <a:t> Tohmatsu Limited</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14400" y="762001"/>
            <a:ext cx="1788289" cy="828260"/>
          </a:xfrm>
          <a:prstGeom prst="rect">
            <a:avLst/>
          </a:prstGeom>
        </p:spPr>
      </p:pic>
    </p:spTree>
    <p:extLst>
      <p:ext uri="{BB962C8B-B14F-4D97-AF65-F5344CB8AC3E}">
        <p14:creationId xmlns:p14="http://schemas.microsoft.com/office/powerpoint/2010/main" val="126712831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userDrawn="1"/>
        </p:nvSpPr>
        <p:spPr>
          <a:xfrm>
            <a:off x="914400" y="1217629"/>
            <a:ext cx="10363200" cy="4616648"/>
          </a:xfrm>
          <a:prstGeom prst="rect">
            <a:avLst/>
          </a:prstGeom>
          <a:noFill/>
        </p:spPr>
        <p:txBody>
          <a:bodyPr wrap="square" rtlCol="0">
            <a:spAutoFit/>
          </a:bodyPr>
          <a:lstStyle/>
          <a:p>
            <a:pPr algn="ctr"/>
            <a:r>
              <a:rPr lang="en-US" sz="11500" b="1" dirty="0"/>
              <a:t>Do not use this</a:t>
            </a:r>
            <a:r>
              <a:rPr lang="en-US" sz="11500" b="1" baseline="0" dirty="0"/>
              <a:t> layout</a:t>
            </a:r>
          </a:p>
          <a:p>
            <a:pPr algn="ctr"/>
            <a:endParaRPr lang="en-US" sz="3200" b="1" baseline="0" dirty="0"/>
          </a:p>
          <a:p>
            <a:pPr algn="ctr"/>
            <a:r>
              <a:rPr lang="en-US" sz="3200" b="0" baseline="0" dirty="0"/>
              <a:t>Delete any master slides that occur after this layout</a:t>
            </a:r>
            <a:endParaRPr lang="en-US" sz="3200" b="0" dirty="0"/>
          </a:p>
        </p:txBody>
      </p:sp>
    </p:spTree>
    <p:extLst>
      <p:ext uri="{BB962C8B-B14F-4D97-AF65-F5344CB8AC3E}">
        <p14:creationId xmlns:p14="http://schemas.microsoft.com/office/powerpoint/2010/main" val="3358896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1828800"/>
            <a:ext cx="10363200" cy="434627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p:cNvSpPr>
            <a:spLocks noGrp="1"/>
          </p:cNvSpPr>
          <p:nvPr>
            <p:ph type="title"/>
          </p:nvPr>
        </p:nvSpPr>
        <p:spPr>
          <a:xfrm>
            <a:off x="914912" y="718263"/>
            <a:ext cx="10362688" cy="879756"/>
          </a:xfrm>
          <a:prstGeom prst="rect">
            <a:avLst/>
          </a:prstGeom>
        </p:spPr>
        <p:txBody>
          <a:bodyPr vert="horz" lIns="0" tIns="45720" rIns="91440" bIns="0" rtlCol="0" anchor="t" anchorCtr="0">
            <a:noAutofit/>
          </a:bodyPr>
          <a:lstStyle/>
          <a:p>
            <a:r>
              <a:rPr lang="en-US" dirty="0"/>
              <a:t>Click To Edit Master Title</a:t>
            </a:r>
          </a:p>
        </p:txBody>
      </p:sp>
      <p:sp>
        <p:nvSpPr>
          <p:cNvPr id="4" name="Rectangle 2"/>
          <p:cNvSpPr>
            <a:spLocks/>
          </p:cNvSpPr>
          <p:nvPr userDrawn="1"/>
        </p:nvSpPr>
        <p:spPr bwMode="auto">
          <a:xfrm>
            <a:off x="914719" y="6444147"/>
            <a:ext cx="3347070" cy="123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fld id="{C84F2FB2-4A16-1542-BD5E-F56870239E74}" type="slidenum">
              <a:rPr lang="en-US" sz="800" smtClean="0">
                <a:solidFill>
                  <a:schemeClr val="accent5">
                    <a:lumMod val="60000"/>
                    <a:lumOff val="40000"/>
                  </a:schemeClr>
                </a:solidFill>
                <a:latin typeface="Open Sans" charset="0"/>
                <a:ea typeface="Open Sans" charset="0"/>
                <a:cs typeface="Open Sans" charset="0"/>
                <a:sym typeface="Frutiger Next Pro Light" charset="0"/>
              </a:rPr>
              <a:t>‹#›</a:t>
            </a:fld>
            <a:r>
              <a:rPr lang="en-US" sz="800" dirty="0">
                <a:solidFill>
                  <a:schemeClr val="accent5">
                    <a:lumMod val="60000"/>
                    <a:lumOff val="40000"/>
                  </a:schemeClr>
                </a:solidFill>
                <a:latin typeface="Open Sans" charset="0"/>
                <a:ea typeface="Open Sans" charset="0"/>
                <a:cs typeface="Open Sans" charset="0"/>
                <a:sym typeface="Frutiger Next Pro Light" charset="0"/>
              </a:rPr>
              <a:t>  |  Copyright © 2018 Deloitte Development LLC. All rights reserved.</a:t>
            </a:r>
          </a:p>
        </p:txBody>
      </p:sp>
    </p:spTree>
    <p:extLst>
      <p:ext uri="{BB962C8B-B14F-4D97-AF65-F5344CB8AC3E}">
        <p14:creationId xmlns:p14="http://schemas.microsoft.com/office/powerpoint/2010/main" val="2052937708"/>
      </p:ext>
    </p:extLst>
  </p:cSld>
  <p:clrMap bg1="lt1" tx1="dk1" bg2="lt2" tx2="dk2" accent1="accent1" accent2="accent2" accent3="accent3" accent4="accent4" accent5="accent5" accent6="accent6" hlink="hlink" folHlink="folHlink"/>
  <p:sldLayoutIdLst>
    <p:sldLayoutId id="2147483817" r:id="rId1"/>
    <p:sldLayoutId id="2147483808" r:id="rId2"/>
    <p:sldLayoutId id="2147483810" r:id="rId3"/>
    <p:sldLayoutId id="2147483809" r:id="rId4"/>
    <p:sldLayoutId id="2147483828" r:id="rId5"/>
    <p:sldLayoutId id="2147483814" r:id="rId6"/>
    <p:sldLayoutId id="2147483815" r:id="rId7"/>
    <p:sldLayoutId id="2147483827" r:id="rId8"/>
  </p:sldLayoutIdLst>
  <p:txStyles>
    <p:title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p:titleStyle>
    <p:body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576">
          <p15:clr>
            <a:srgbClr val="F26B43"/>
          </p15:clr>
        </p15:guide>
        <p15:guide id="4" pos="7104">
          <p15:clr>
            <a:srgbClr val="F26B43"/>
          </p15:clr>
        </p15:guide>
        <p15:guide id="5" pos="2976">
          <p15:clr>
            <a:srgbClr val="F26B43"/>
          </p15:clr>
        </p15:guide>
        <p15:guide id="6" orient="horz" pos="1152">
          <p15:clr>
            <a:srgbClr val="F26B43"/>
          </p15:clr>
        </p15:guide>
        <p15:guide id="7" pos="2688">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video" Target="https://www.youtube.com/embed/DbODcd-EGN4?feature=oembed" TargetMode="External"/><Relationship Id="rId5" Type="http://schemas.openxmlformats.org/officeDocument/2006/relationships/image" Target="../media/image5.tiff"/><Relationship Id="rId4" Type="http://schemas.openxmlformats.org/officeDocument/2006/relationships/image" Target="../media/image4.tiff"/></Relationships>
</file>

<file path=ppt/slides/_rels/slide1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www.exactitudes.com/" TargetMode="External"/><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www.exactitudes.com/"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Interviewing and Analysis</a:t>
            </a:r>
            <a:br>
              <a:rPr lang="en-US" dirty="0"/>
            </a:br>
            <a:endParaRPr lang="en-US" sz="1500" b="0" dirty="0">
              <a:latin typeface="Cousine" panose="02070409020205020404" pitchFamily="49" charset="0"/>
              <a:cs typeface="Cousine" panose="02070409020205020404" pitchFamily="49" charset="0"/>
            </a:endParaRPr>
          </a:p>
        </p:txBody>
      </p:sp>
      <p:sp>
        <p:nvSpPr>
          <p:cNvPr id="5" name="Text Placeholder 4"/>
          <p:cNvSpPr>
            <a:spLocks noGrp="1"/>
          </p:cNvSpPr>
          <p:nvPr>
            <p:ph type="body" sz="quarter" idx="16"/>
          </p:nvPr>
        </p:nvSpPr>
        <p:spPr>
          <a:xfrm>
            <a:off x="914402" y="5771968"/>
            <a:ext cx="2507409" cy="478209"/>
          </a:xfrm>
        </p:spPr>
        <p:txBody>
          <a:bodyPr/>
          <a:lstStyle/>
          <a:p>
            <a:r>
              <a:rPr lang="en-US" dirty="0">
                <a:latin typeface="Cousine" panose="02070409020205020404" pitchFamily="49" charset="0"/>
                <a:cs typeface="Cousine" panose="02070409020205020404" pitchFamily="49" charset="0"/>
              </a:rPr>
              <a:t>Intro to Qual 101</a:t>
            </a:r>
            <a:endParaRPr lang="en-US" dirty="0"/>
          </a:p>
        </p:txBody>
      </p:sp>
      <p:sp>
        <p:nvSpPr>
          <p:cNvPr id="6" name="Text Placeholder 5"/>
          <p:cNvSpPr>
            <a:spLocks noGrp="1"/>
          </p:cNvSpPr>
          <p:nvPr>
            <p:ph type="body" sz="quarter" idx="17"/>
          </p:nvPr>
        </p:nvSpPr>
        <p:spPr>
          <a:xfrm>
            <a:off x="914402" y="4880201"/>
            <a:ext cx="4407673" cy="348286"/>
          </a:xfrm>
        </p:spPr>
        <p:txBody>
          <a:bodyPr/>
          <a:lstStyle/>
          <a:p>
            <a:r>
              <a:rPr lang="en-US" dirty="0"/>
              <a:t>DFP ???</a:t>
            </a:r>
          </a:p>
        </p:txBody>
      </p:sp>
      <p:pic>
        <p:nvPicPr>
          <p:cNvPr id="8" name="Picture 7">
            <a:extLst>
              <a:ext uri="{FF2B5EF4-FFF2-40B4-BE49-F238E27FC236}">
                <a16:creationId xmlns:a16="http://schemas.microsoft.com/office/drawing/2014/main" id="{67DF3E4F-B6D9-C247-9850-E1A98AE36EF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322075" y="0"/>
            <a:ext cx="6858000" cy="6858000"/>
          </a:xfrm>
          <a:prstGeom prst="rect">
            <a:avLst/>
          </a:prstGeom>
        </p:spPr>
      </p:pic>
    </p:spTree>
    <p:extLst>
      <p:ext uri="{BB962C8B-B14F-4D97-AF65-F5344CB8AC3E}">
        <p14:creationId xmlns:p14="http://schemas.microsoft.com/office/powerpoint/2010/main" val="143370509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Why Interview?</a:t>
            </a:r>
          </a:p>
        </p:txBody>
      </p:sp>
      <p:sp>
        <p:nvSpPr>
          <p:cNvPr id="5" name="Text Placeholder 4"/>
          <p:cNvSpPr>
            <a:spLocks noGrp="1"/>
          </p:cNvSpPr>
          <p:nvPr>
            <p:ph type="body" sz="quarter" idx="15"/>
          </p:nvPr>
        </p:nvSpPr>
        <p:spPr/>
        <p:txBody>
          <a:bodyPr/>
          <a:lstStyle/>
          <a:p>
            <a:r>
              <a:rPr lang="en-US" dirty="0"/>
              <a:t>Interviewing 101</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solidFill>
                  <a:schemeClr val="bg1">
                    <a:lumMod val="75000"/>
                  </a:schemeClr>
                </a:solidFill>
              </a:rPr>
              <a:t>You aren’t your user</a:t>
            </a:r>
          </a:p>
          <a:p>
            <a:r>
              <a:rPr lang="en-US" sz="1600" dirty="0">
                <a:solidFill>
                  <a:schemeClr val="bg1">
                    <a:lumMod val="75000"/>
                  </a:schemeClr>
                </a:solidFill>
                <a:latin typeface="Cousine" panose="02070409020205020404" pitchFamily="49" charset="0"/>
                <a:cs typeface="Cousine" panose="02070409020205020404" pitchFamily="49" charset="0"/>
              </a:rPr>
              <a:t>People who make a product and people who use a product think about it fundamentally differently</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solidFill>
                  <a:schemeClr val="bg1">
                    <a:lumMod val="75000"/>
                  </a:schemeClr>
                </a:solidFill>
              </a:rPr>
              <a:t>Tangible and grounded evidence</a:t>
            </a:r>
          </a:p>
          <a:p>
            <a:r>
              <a:rPr lang="en-US" sz="1600" dirty="0">
                <a:solidFill>
                  <a:schemeClr val="bg1">
                    <a:lumMod val="75000"/>
                  </a:schemeClr>
                </a:solidFill>
                <a:latin typeface="Cousine" panose="02070409020205020404" pitchFamily="49" charset="0"/>
                <a:cs typeface="Cousine" panose="02070409020205020404" pitchFamily="49" charset="0"/>
              </a:rPr>
              <a:t>Interviewing gives insight from real people that can help your team prioritize project goals, establish expectations, and provide evidence to leadership of success or failure</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400" y="4598743"/>
            <a:ext cx="6832121" cy="892552"/>
          </a:xfrm>
          <a:prstGeom prst="rect">
            <a:avLst/>
          </a:prstGeom>
          <a:noFill/>
        </p:spPr>
        <p:txBody>
          <a:bodyPr wrap="square" rtlCol="0">
            <a:spAutoFit/>
          </a:bodyPr>
          <a:lstStyle/>
          <a:p>
            <a:r>
              <a:rPr lang="en-US" sz="2000" b="1" dirty="0"/>
              <a:t>Sync your team</a:t>
            </a:r>
          </a:p>
          <a:p>
            <a:r>
              <a:rPr lang="en-US" sz="1600" dirty="0">
                <a:latin typeface="Cousine" panose="02070409020205020404" pitchFamily="49" charset="0"/>
                <a:cs typeface="Cousine" panose="02070409020205020404" pitchFamily="49" charset="0"/>
              </a:rPr>
              <a:t>Teams who share the experience of meeting their users are enlightened, aligned, and more empathetic</a:t>
            </a:r>
          </a:p>
        </p:txBody>
      </p:sp>
    </p:spTree>
    <p:extLst>
      <p:ext uri="{BB962C8B-B14F-4D97-AF65-F5344CB8AC3E}">
        <p14:creationId xmlns:p14="http://schemas.microsoft.com/office/powerpoint/2010/main" val="2928684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Interview Guidelines</a:t>
            </a:r>
            <a:endParaRPr lang="en-US" dirty="0">
              <a:solidFill>
                <a:schemeClr val="bg1">
                  <a:lumMod val="85000"/>
                </a:schemeClr>
              </a:solidFill>
            </a:endParaRP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 Placeholder 2">
            <a:extLst>
              <a:ext uri="{FF2B5EF4-FFF2-40B4-BE49-F238E27FC236}">
                <a16:creationId xmlns:a16="http://schemas.microsoft.com/office/drawing/2014/main" id="{E0E0D01A-6616-9748-877A-67B094717662}"/>
              </a:ext>
            </a:extLst>
          </p:cNvPr>
          <p:cNvSpPr txBox="1">
            <a:spLocks/>
          </p:cNvSpPr>
          <p:nvPr/>
        </p:nvSpPr>
        <p:spPr>
          <a:xfrm>
            <a:off x="914401" y="2152303"/>
            <a:ext cx="3356418" cy="294413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sz="1400" b="1" dirty="0">
                <a:latin typeface="+mn-lt"/>
              </a:rPr>
              <a:t>What to avoid:</a:t>
            </a:r>
            <a:endParaRPr lang="en-US" sz="1400" dirty="0">
              <a:latin typeface="+mn-lt"/>
            </a:endParaRPr>
          </a:p>
          <a:p>
            <a:pPr marL="285750" indent="-285750">
              <a:spcBef>
                <a:spcPts val="400"/>
              </a:spcBef>
              <a:buFont typeface="Arial" panose="020B0604020202020204" pitchFamily="34" charset="0"/>
              <a:buChar char="•"/>
            </a:pPr>
            <a:r>
              <a:rPr lang="en-US" sz="1400" dirty="0">
                <a:latin typeface="+mn-lt"/>
              </a:rPr>
              <a:t>Avoid a fixed set of questions.</a:t>
            </a:r>
          </a:p>
          <a:p>
            <a:pPr marL="285750" indent="-285750">
              <a:spcBef>
                <a:spcPts val="400"/>
              </a:spcBef>
              <a:buFont typeface="Arial" panose="020B0604020202020204" pitchFamily="34" charset="0"/>
              <a:buChar char="•"/>
            </a:pPr>
            <a:r>
              <a:rPr lang="en-US" sz="1400" dirty="0">
                <a:latin typeface="+mn-lt"/>
              </a:rPr>
              <a:t>Avoid making the user the designer</a:t>
            </a:r>
          </a:p>
          <a:p>
            <a:pPr marL="285750" indent="-285750">
              <a:spcBef>
                <a:spcPts val="400"/>
              </a:spcBef>
              <a:buFont typeface="Arial" panose="020B0604020202020204" pitchFamily="34" charset="0"/>
              <a:buChar char="•"/>
            </a:pPr>
            <a:r>
              <a:rPr lang="en-US" sz="1400" dirty="0">
                <a:latin typeface="+mn-lt"/>
              </a:rPr>
              <a:t>Avoid discussing technology</a:t>
            </a:r>
          </a:p>
          <a:p>
            <a:pPr>
              <a:spcBef>
                <a:spcPts val="400"/>
              </a:spcBef>
            </a:pPr>
            <a:endParaRPr lang="en-US" sz="100" b="1" dirty="0"/>
          </a:p>
          <a:p>
            <a:pPr>
              <a:spcBef>
                <a:spcPts val="400"/>
              </a:spcBef>
            </a:pPr>
            <a:r>
              <a:rPr lang="en-US" sz="1400" b="1" dirty="0"/>
              <a:t>Avoid leading questions.</a:t>
            </a:r>
          </a:p>
          <a:p>
            <a:pPr marL="285750" indent="-285750">
              <a:spcBef>
                <a:spcPts val="400"/>
              </a:spcBef>
              <a:buFont typeface="Arial" panose="020B0604020202020204" pitchFamily="34" charset="0"/>
              <a:buChar char="•"/>
            </a:pPr>
            <a:r>
              <a:rPr lang="en-US" sz="1400" dirty="0"/>
              <a:t>“Would feature X help you?”</a:t>
            </a:r>
          </a:p>
          <a:p>
            <a:pPr marL="285750" indent="-285750">
              <a:spcBef>
                <a:spcPts val="400"/>
              </a:spcBef>
              <a:buFont typeface="Arial" panose="020B0604020202020204" pitchFamily="34" charset="0"/>
              <a:buChar char="•"/>
            </a:pPr>
            <a:r>
              <a:rPr lang="en-US" sz="1400" dirty="0"/>
              <a:t>“You like X, don’t you?”</a:t>
            </a:r>
          </a:p>
          <a:p>
            <a:pPr marL="285750" indent="-285750">
              <a:spcBef>
                <a:spcPts val="400"/>
              </a:spcBef>
              <a:buFont typeface="Arial" panose="020B0604020202020204" pitchFamily="34" charset="0"/>
              <a:buChar char="•"/>
            </a:pPr>
            <a:r>
              <a:rPr lang="en-US" sz="1400" dirty="0"/>
              <a:t>“Do you think you’d use feature X if it were available?”</a:t>
            </a:r>
          </a:p>
          <a:p>
            <a:pPr marL="285750" indent="-285750">
              <a:spcBef>
                <a:spcPts val="400"/>
              </a:spcBef>
              <a:buFont typeface="Arial" panose="020B0604020202020204" pitchFamily="34" charset="0"/>
              <a:buChar char="•"/>
            </a:pPr>
            <a:r>
              <a:rPr lang="en-US" sz="1400" dirty="0"/>
              <a:t>“Does X seem like a good idea to you?”</a:t>
            </a:r>
          </a:p>
          <a:p>
            <a:pPr marL="285750" indent="-285750">
              <a:spcBef>
                <a:spcPts val="400"/>
              </a:spcBef>
              <a:buFont typeface="Arial" panose="020B0604020202020204" pitchFamily="34" charset="0"/>
              <a:buChar char="•"/>
            </a:pPr>
            <a:endParaRPr lang="en-US" sz="1400" dirty="0">
              <a:latin typeface="+mn-lt"/>
            </a:endParaRPr>
          </a:p>
        </p:txBody>
      </p:sp>
      <p:sp>
        <p:nvSpPr>
          <p:cNvPr id="7" name="Text Placeholder 2">
            <a:extLst>
              <a:ext uri="{FF2B5EF4-FFF2-40B4-BE49-F238E27FC236}">
                <a16:creationId xmlns:a16="http://schemas.microsoft.com/office/drawing/2014/main" id="{8802A500-7B1D-2245-8C39-CDCAB06C2767}"/>
              </a:ext>
            </a:extLst>
          </p:cNvPr>
          <p:cNvSpPr txBox="1">
            <a:spLocks/>
          </p:cNvSpPr>
          <p:nvPr/>
        </p:nvSpPr>
        <p:spPr>
          <a:xfrm>
            <a:off x="4882619" y="2152303"/>
            <a:ext cx="3244865" cy="2782766"/>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sz="1400" b="1" dirty="0">
                <a:latin typeface="+mn-lt"/>
              </a:rPr>
              <a:t>What to do:</a:t>
            </a:r>
          </a:p>
          <a:p>
            <a:pPr marL="285750" indent="-285750">
              <a:spcBef>
                <a:spcPts val="400"/>
              </a:spcBef>
              <a:buFont typeface="Arial" panose="020B0604020202020204" pitchFamily="34" charset="0"/>
              <a:buChar char="•"/>
            </a:pPr>
            <a:r>
              <a:rPr lang="en-US" sz="1400" dirty="0"/>
              <a:t>Interview where the interaction happens.</a:t>
            </a:r>
          </a:p>
          <a:p>
            <a:pPr marL="285750" indent="-285750">
              <a:spcBef>
                <a:spcPts val="400"/>
              </a:spcBef>
              <a:buFont typeface="Arial" panose="020B0604020202020204" pitchFamily="34" charset="0"/>
              <a:buChar char="•"/>
            </a:pPr>
            <a:r>
              <a:rPr lang="en-US" sz="1400" dirty="0"/>
              <a:t>Assume the role of an apprentice, not an expert.</a:t>
            </a:r>
          </a:p>
          <a:p>
            <a:pPr marL="285750" indent="-285750">
              <a:spcBef>
                <a:spcPts val="400"/>
              </a:spcBef>
              <a:buFont typeface="Arial" panose="020B0604020202020204" pitchFamily="34" charset="0"/>
              <a:buChar char="•"/>
            </a:pPr>
            <a:r>
              <a:rPr lang="en-US" sz="1400" dirty="0"/>
              <a:t>Use open-ended and closed-ended questions to direct the discussion.</a:t>
            </a:r>
          </a:p>
          <a:p>
            <a:pPr marL="285750" indent="-285750">
              <a:spcBef>
                <a:spcPts val="400"/>
              </a:spcBef>
              <a:buFont typeface="Arial" panose="020B0604020202020204" pitchFamily="34" charset="0"/>
              <a:buChar char="•"/>
            </a:pPr>
            <a:r>
              <a:rPr lang="en-US" sz="1400" dirty="0"/>
              <a:t>Focus on goals first and tasks second (Cooper Group Method).</a:t>
            </a:r>
          </a:p>
          <a:p>
            <a:pPr marL="285750" indent="-285750">
              <a:spcBef>
                <a:spcPts val="400"/>
              </a:spcBef>
              <a:buFont typeface="Arial" panose="020B0604020202020204" pitchFamily="34" charset="0"/>
              <a:buChar char="•"/>
            </a:pPr>
            <a:r>
              <a:rPr lang="en-US" sz="1400" dirty="0"/>
              <a:t>Encourage storytelling.</a:t>
            </a:r>
          </a:p>
          <a:p>
            <a:pPr marL="285750" indent="-285750">
              <a:spcBef>
                <a:spcPts val="400"/>
              </a:spcBef>
              <a:buFont typeface="Arial" panose="020B0604020202020204" pitchFamily="34" charset="0"/>
              <a:buChar char="•"/>
            </a:pPr>
            <a:r>
              <a:rPr lang="en-US" sz="1400" dirty="0"/>
              <a:t>Ask for a show-and-tell.</a:t>
            </a:r>
            <a:endParaRPr lang="en-US" sz="1400" dirty="0">
              <a:latin typeface="+mn-lt"/>
            </a:endParaRPr>
          </a:p>
          <a:p>
            <a:pPr>
              <a:spcBef>
                <a:spcPts val="400"/>
              </a:spcBef>
            </a:pPr>
            <a:endParaRPr lang="en-US" sz="1400" dirty="0">
              <a:latin typeface="+mn-lt"/>
            </a:endParaRPr>
          </a:p>
        </p:txBody>
      </p:sp>
      <p:sp>
        <p:nvSpPr>
          <p:cNvPr id="8" name="Text Placeholder 2">
            <a:extLst>
              <a:ext uri="{FF2B5EF4-FFF2-40B4-BE49-F238E27FC236}">
                <a16:creationId xmlns:a16="http://schemas.microsoft.com/office/drawing/2014/main" id="{81ECCE6D-90C1-6A49-982D-03F5170F66C3}"/>
              </a:ext>
            </a:extLst>
          </p:cNvPr>
          <p:cNvSpPr txBox="1">
            <a:spLocks/>
          </p:cNvSpPr>
          <p:nvPr/>
        </p:nvSpPr>
        <p:spPr>
          <a:xfrm>
            <a:off x="914399" y="5424229"/>
            <a:ext cx="11068263" cy="82417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050" dirty="0">
                <a:solidFill>
                  <a:schemeClr val="bg1">
                    <a:lumMod val="50000"/>
                  </a:schemeClr>
                </a:solidFill>
                <a:latin typeface="Cousine" panose="02070409020205020404" pitchFamily="49" charset="0"/>
                <a:cs typeface="Cousine" panose="02070409020205020404" pitchFamily="49" charset="0"/>
              </a:rPr>
              <a:t>General Guidelines in Detail: </a:t>
            </a:r>
            <a:r>
              <a:rPr lang="en-US" sz="1050" u="sng" dirty="0">
                <a:solidFill>
                  <a:schemeClr val="tx1"/>
                </a:solidFill>
                <a:latin typeface="Cousine" panose="02070409020205020404" pitchFamily="49" charset="0"/>
                <a:cs typeface="Cousine" panose="02070409020205020404" pitchFamily="49" charset="0"/>
              </a:rPr>
              <a:t>About Face</a:t>
            </a:r>
            <a:endParaRPr lang="en-US" sz="1050" dirty="0">
              <a:solidFill>
                <a:schemeClr val="bg1">
                  <a:lumMod val="50000"/>
                </a:schemeClr>
              </a:solidFill>
              <a:latin typeface="Cousine" panose="02070409020205020404" pitchFamily="49" charset="0"/>
              <a:cs typeface="Cousine" panose="02070409020205020404" pitchFamily="49" charset="0"/>
            </a:endParaRPr>
          </a:p>
          <a:p>
            <a:pPr>
              <a:lnSpc>
                <a:spcPct val="130000"/>
              </a:lnSpc>
              <a:spcBef>
                <a:spcPts val="400"/>
              </a:spcBef>
            </a:pPr>
            <a:r>
              <a:rPr lang="en-US" sz="1050" dirty="0">
                <a:solidFill>
                  <a:schemeClr val="bg1">
                    <a:lumMod val="50000"/>
                  </a:schemeClr>
                </a:solidFill>
                <a:latin typeface="Cousine" panose="02070409020205020404" pitchFamily="49" charset="0"/>
                <a:cs typeface="Cousine" panose="02070409020205020404" pitchFamily="49" charset="0"/>
              </a:rPr>
              <a:t>In-depth Interviewing Planning: </a:t>
            </a:r>
            <a:r>
              <a:rPr lang="en-US" sz="1050" u="sng" dirty="0">
                <a:solidFill>
                  <a:schemeClr val="tx1"/>
                </a:solidFill>
                <a:latin typeface="Cousine" panose="02070409020205020404" pitchFamily="49" charset="0"/>
                <a:cs typeface="Cousine" panose="02070409020205020404" pitchFamily="49" charset="0"/>
              </a:rPr>
              <a:t>Designing for the Digital Age</a:t>
            </a:r>
            <a:endParaRPr lang="en-US" sz="1050" dirty="0">
              <a:solidFill>
                <a:schemeClr val="bg1">
                  <a:lumMod val="50000"/>
                </a:schemeClr>
              </a:solidFill>
              <a:latin typeface="Cousine" panose="02070409020205020404" pitchFamily="49" charset="0"/>
              <a:cs typeface="Cousine" panose="02070409020205020404" pitchFamily="49" charset="0"/>
            </a:endParaRPr>
          </a:p>
          <a:p>
            <a:pPr>
              <a:lnSpc>
                <a:spcPct val="130000"/>
              </a:lnSpc>
              <a:spcBef>
                <a:spcPts val="400"/>
              </a:spcBef>
            </a:pPr>
            <a:r>
              <a:rPr lang="en-US" sz="1050" dirty="0">
                <a:solidFill>
                  <a:schemeClr val="bg1">
                    <a:lumMod val="50000"/>
                  </a:schemeClr>
                </a:solidFill>
                <a:latin typeface="Cousine" panose="02070409020205020404" pitchFamily="49" charset="0"/>
                <a:cs typeface="Cousine" panose="02070409020205020404" pitchFamily="49" charset="0"/>
              </a:rPr>
              <a:t>In-depth Interviewing Execution: </a:t>
            </a:r>
            <a:r>
              <a:rPr lang="en-US" sz="1050" u="sng" dirty="0">
                <a:solidFill>
                  <a:schemeClr val="tx1"/>
                </a:solidFill>
                <a:latin typeface="Cousine" panose="02070409020205020404" pitchFamily="49" charset="0"/>
                <a:cs typeface="Cousine" panose="02070409020205020404" pitchFamily="49" charset="0"/>
              </a:rPr>
              <a:t>Observing the User Experience</a:t>
            </a:r>
            <a:endParaRPr lang="en-US" sz="1050" dirty="0">
              <a:solidFill>
                <a:schemeClr val="bg1">
                  <a:lumMod val="50000"/>
                </a:schemeClr>
              </a:solidFill>
              <a:latin typeface="Cousine" panose="02070409020205020404" pitchFamily="49" charset="0"/>
              <a:cs typeface="Cousine" panose="02070409020205020404" pitchFamily="49" charset="0"/>
            </a:endParaRPr>
          </a:p>
        </p:txBody>
      </p:sp>
      <p:sp>
        <p:nvSpPr>
          <p:cNvPr id="9" name="Text Placeholder 2">
            <a:extLst>
              <a:ext uri="{FF2B5EF4-FFF2-40B4-BE49-F238E27FC236}">
                <a16:creationId xmlns:a16="http://schemas.microsoft.com/office/drawing/2014/main" id="{F1348F36-633C-EE45-986F-91D57E1EF36F}"/>
              </a:ext>
            </a:extLst>
          </p:cNvPr>
          <p:cNvSpPr txBox="1">
            <a:spLocks/>
          </p:cNvSpPr>
          <p:nvPr/>
        </p:nvSpPr>
        <p:spPr>
          <a:xfrm>
            <a:off x="914400" y="3949251"/>
            <a:ext cx="3034144" cy="442761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endParaRPr lang="en-US" sz="1400" dirty="0">
              <a:latin typeface="+mn-lt"/>
            </a:endParaRPr>
          </a:p>
        </p:txBody>
      </p:sp>
      <p:sp>
        <p:nvSpPr>
          <p:cNvPr id="10" name="Text Placeholder 2">
            <a:extLst>
              <a:ext uri="{FF2B5EF4-FFF2-40B4-BE49-F238E27FC236}">
                <a16:creationId xmlns:a16="http://schemas.microsoft.com/office/drawing/2014/main" id="{43DD6D91-76BB-3146-936F-25423669BE62}"/>
              </a:ext>
            </a:extLst>
          </p:cNvPr>
          <p:cNvSpPr txBox="1">
            <a:spLocks/>
          </p:cNvSpPr>
          <p:nvPr/>
        </p:nvSpPr>
        <p:spPr>
          <a:xfrm>
            <a:off x="8325064" y="2152303"/>
            <a:ext cx="3312760" cy="294413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sz="1400" b="1" dirty="0">
                <a:latin typeface="+mn-lt"/>
              </a:rPr>
              <a:t>Use open ended questions to encourage detailed responses.</a:t>
            </a:r>
          </a:p>
          <a:p>
            <a:pPr marL="285750" indent="-285750">
              <a:spcBef>
                <a:spcPts val="400"/>
              </a:spcBef>
              <a:buFont typeface="Arial" panose="020B0604020202020204" pitchFamily="34" charset="0"/>
              <a:buChar char="•"/>
            </a:pPr>
            <a:r>
              <a:rPr lang="en-US" sz="1400" dirty="0"/>
              <a:t>“Why” ”How” What”</a:t>
            </a:r>
          </a:p>
          <a:p>
            <a:pPr marL="285750" indent="-285750">
              <a:spcBef>
                <a:spcPts val="400"/>
              </a:spcBef>
              <a:buFont typeface="Arial" panose="020B0604020202020204" pitchFamily="34" charset="0"/>
              <a:buChar char="•"/>
            </a:pPr>
            <a:r>
              <a:rPr lang="en-US" sz="1400" dirty="0"/>
              <a:t>“What makes a good day? A bad day?”</a:t>
            </a:r>
          </a:p>
          <a:p>
            <a:pPr marL="285750" indent="-285750">
              <a:spcBef>
                <a:spcPts val="400"/>
              </a:spcBef>
              <a:buFont typeface="Arial" panose="020B0604020202020204" pitchFamily="34" charset="0"/>
              <a:buChar char="•"/>
            </a:pPr>
            <a:r>
              <a:rPr lang="en-US" sz="1400" dirty="0"/>
              <a:t>”How do you work around problems?”</a:t>
            </a:r>
          </a:p>
          <a:p>
            <a:pPr marL="285750" indent="-285750">
              <a:spcBef>
                <a:spcPts val="400"/>
              </a:spcBef>
              <a:buFont typeface="Arial" panose="020B0604020202020204" pitchFamily="34" charset="0"/>
              <a:buChar char="•"/>
            </a:pPr>
            <a:r>
              <a:rPr lang="en-US" sz="1400" dirty="0"/>
              <a:t>“Why would that be a good solution?”</a:t>
            </a:r>
          </a:p>
          <a:p>
            <a:pPr marL="285750" indent="-285750">
              <a:spcBef>
                <a:spcPts val="400"/>
              </a:spcBef>
              <a:buFont typeface="Arial" panose="020B0604020202020204" pitchFamily="34" charset="0"/>
              <a:buChar char="•"/>
            </a:pPr>
            <a:endParaRPr lang="en-US" sz="200" dirty="0"/>
          </a:p>
          <a:p>
            <a:pPr>
              <a:spcBef>
                <a:spcPts val="400"/>
              </a:spcBef>
            </a:pPr>
            <a:r>
              <a:rPr lang="en-US" sz="1400" b="1" dirty="0"/>
              <a:t>Use close ended questions to get back on track or shut down a topic.</a:t>
            </a:r>
          </a:p>
          <a:p>
            <a:pPr marL="285750" indent="-285750">
              <a:spcBef>
                <a:spcPts val="400"/>
              </a:spcBef>
              <a:buFont typeface="Arial" panose="020B0604020202020204" pitchFamily="34" charset="0"/>
              <a:buChar char="•"/>
            </a:pPr>
            <a:r>
              <a:rPr lang="en-US" sz="1400" dirty="0"/>
              <a:t>“Did you…”</a:t>
            </a:r>
          </a:p>
          <a:p>
            <a:pPr marL="285750" indent="-285750">
              <a:spcBef>
                <a:spcPts val="400"/>
              </a:spcBef>
              <a:buFont typeface="Arial" panose="020B0604020202020204" pitchFamily="34" charset="0"/>
              <a:buChar char="•"/>
            </a:pPr>
            <a:r>
              <a:rPr lang="en-US" sz="1400" dirty="0"/>
              <a:t>“Do you…”</a:t>
            </a:r>
          </a:p>
          <a:p>
            <a:pPr marL="285750" indent="-285750">
              <a:spcBef>
                <a:spcPts val="400"/>
              </a:spcBef>
              <a:buFont typeface="Arial" panose="020B0604020202020204" pitchFamily="34" charset="0"/>
              <a:buChar char="•"/>
            </a:pPr>
            <a:r>
              <a:rPr lang="en-US" sz="1400" dirty="0"/>
              <a:t>”Would you…”</a:t>
            </a:r>
          </a:p>
          <a:p>
            <a:pPr marL="285750" indent="-285750">
              <a:spcBef>
                <a:spcPts val="400"/>
              </a:spcBef>
              <a:buFont typeface="Arial" panose="020B0604020202020204" pitchFamily="34" charset="0"/>
              <a:buChar char="•"/>
            </a:pPr>
            <a:endParaRPr lang="en-US" sz="1400" dirty="0"/>
          </a:p>
        </p:txBody>
      </p:sp>
      <p:sp>
        <p:nvSpPr>
          <p:cNvPr id="11" name="Text Placeholder 2">
            <a:extLst>
              <a:ext uri="{FF2B5EF4-FFF2-40B4-BE49-F238E27FC236}">
                <a16:creationId xmlns:a16="http://schemas.microsoft.com/office/drawing/2014/main" id="{2D144079-C626-D743-9898-F7D6DC331FA9}"/>
              </a:ext>
            </a:extLst>
          </p:cNvPr>
          <p:cNvSpPr>
            <a:spLocks noGrp="1"/>
          </p:cNvSpPr>
          <p:nvPr>
            <p:ph type="body" sz="quarter" idx="14"/>
          </p:nvPr>
        </p:nvSpPr>
        <p:spPr>
          <a:xfrm>
            <a:off x="914721" y="1353312"/>
            <a:ext cx="3255500" cy="263788"/>
          </a:xfrm>
        </p:spPr>
        <p:txBody>
          <a:bodyPr/>
          <a:lstStyle/>
          <a:p>
            <a:r>
              <a:rPr lang="en-US" sz="1000" dirty="0">
                <a:latin typeface="Cousine" panose="02070409020205020404" pitchFamily="49" charset="0"/>
                <a:cs typeface="Cousine" panose="02070409020205020404" pitchFamily="49" charset="0"/>
              </a:rPr>
              <a:t>Concepts supporting ethnographic research</a:t>
            </a:r>
          </a:p>
        </p:txBody>
      </p:sp>
      <p:cxnSp>
        <p:nvCxnSpPr>
          <p:cNvPr id="4" name="Straight Connector 3">
            <a:extLst>
              <a:ext uri="{FF2B5EF4-FFF2-40B4-BE49-F238E27FC236}">
                <a16:creationId xmlns:a16="http://schemas.microsoft.com/office/drawing/2014/main" id="{3639F786-21AA-6A4B-9B3D-B4116FD3CD32}"/>
              </a:ext>
            </a:extLst>
          </p:cNvPr>
          <p:cNvCxnSpPr/>
          <p:nvPr/>
        </p:nvCxnSpPr>
        <p:spPr>
          <a:xfrm flipV="1">
            <a:off x="4391891" y="1833910"/>
            <a:ext cx="0" cy="3106269"/>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99BCFB9-23BF-DA44-B905-C7A5205ECAE5}"/>
              </a:ext>
            </a:extLst>
          </p:cNvPr>
          <p:cNvCxnSpPr/>
          <p:nvPr/>
        </p:nvCxnSpPr>
        <p:spPr>
          <a:xfrm flipV="1">
            <a:off x="4613563" y="1833910"/>
            <a:ext cx="0" cy="3106269"/>
          </a:xfrm>
          <a:prstGeom prst="line">
            <a:avLst/>
          </a:prstGeom>
          <a:ln w="12700">
            <a:solidFill>
              <a:srgbClr val="00B050"/>
            </a:solidFill>
          </a:ln>
        </p:spPr>
        <p:style>
          <a:lnRef idx="1">
            <a:schemeClr val="accent1"/>
          </a:lnRef>
          <a:fillRef idx="0">
            <a:schemeClr val="accent1"/>
          </a:fillRef>
          <a:effectRef idx="0">
            <a:schemeClr val="accent1"/>
          </a:effectRef>
          <a:fontRef idx="minor">
            <a:schemeClr val="tx1"/>
          </a:fontRef>
        </p:style>
      </p:cxnSp>
      <p:sp>
        <p:nvSpPr>
          <p:cNvPr id="13" name="Text Placeholder 2">
            <a:extLst>
              <a:ext uri="{FF2B5EF4-FFF2-40B4-BE49-F238E27FC236}">
                <a16:creationId xmlns:a16="http://schemas.microsoft.com/office/drawing/2014/main" id="{D62B6268-13A2-EA4A-BCD1-0E3F9E01C2C3}"/>
              </a:ext>
            </a:extLst>
          </p:cNvPr>
          <p:cNvSpPr txBox="1">
            <a:spLocks/>
          </p:cNvSpPr>
          <p:nvPr/>
        </p:nvSpPr>
        <p:spPr>
          <a:xfrm>
            <a:off x="3847413" y="1815659"/>
            <a:ext cx="423406" cy="21930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spcBef>
                <a:spcPts val="400"/>
              </a:spcBef>
            </a:pPr>
            <a:r>
              <a:rPr lang="en-US" sz="1200" dirty="0">
                <a:solidFill>
                  <a:srgbClr val="FF0000"/>
                </a:solidFill>
                <a:latin typeface="+mn-lt"/>
              </a:rPr>
              <a:t>Bad</a:t>
            </a:r>
          </a:p>
        </p:txBody>
      </p:sp>
      <p:sp>
        <p:nvSpPr>
          <p:cNvPr id="14" name="Text Placeholder 2">
            <a:extLst>
              <a:ext uri="{FF2B5EF4-FFF2-40B4-BE49-F238E27FC236}">
                <a16:creationId xmlns:a16="http://schemas.microsoft.com/office/drawing/2014/main" id="{B5E8563B-F613-3E4C-9244-6A94562DFAF8}"/>
              </a:ext>
            </a:extLst>
          </p:cNvPr>
          <p:cNvSpPr txBox="1">
            <a:spLocks/>
          </p:cNvSpPr>
          <p:nvPr/>
        </p:nvSpPr>
        <p:spPr>
          <a:xfrm>
            <a:off x="4721686" y="1809797"/>
            <a:ext cx="645759" cy="219301"/>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400"/>
              </a:spcBef>
            </a:pPr>
            <a:r>
              <a:rPr lang="en-US" sz="1200" dirty="0">
                <a:solidFill>
                  <a:srgbClr val="00B050"/>
                </a:solidFill>
                <a:latin typeface="+mn-lt"/>
              </a:rPr>
              <a:t>Good</a:t>
            </a:r>
          </a:p>
        </p:txBody>
      </p:sp>
    </p:spTree>
    <p:extLst>
      <p:ext uri="{BB962C8B-B14F-4D97-AF65-F5344CB8AC3E}">
        <p14:creationId xmlns:p14="http://schemas.microsoft.com/office/powerpoint/2010/main" val="1978625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General Tips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4832092"/>
          </a:xfrm>
          <a:prstGeom prst="rect">
            <a:avLst/>
          </a:prstGeom>
          <a:noFill/>
        </p:spPr>
        <p:txBody>
          <a:bodyPr wrap="square" rtlCol="0">
            <a:spAutoFit/>
          </a:bodyPr>
          <a:lstStyle/>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Understand your user’s language.</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Be neutral. Nothing is to be judged. Openness and trust flows from nonjudgmental rapport.</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The best cue to encourage talking is nonverbal; just gently nod the head.</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A sign that an interview is going poorly is when the interviewer is talking more than the interviewee.</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Failure to understand a response from the interviewee should be clearly noted as a failure of the interviewer.</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Take note of non-verbal cues, the environment, and the </a:t>
            </a:r>
            <a:r>
              <a:rPr lang="en-US" i="1" dirty="0">
                <a:latin typeface="Cousine" panose="02070409020205020404" pitchFamily="49" charset="0"/>
                <a:cs typeface="Cousine" panose="02070409020205020404" pitchFamily="49" charset="0"/>
              </a:rPr>
              <a:t>full </a:t>
            </a:r>
            <a:r>
              <a:rPr lang="en-US" dirty="0">
                <a:latin typeface="Cousine" panose="02070409020205020404" pitchFamily="49" charset="0"/>
                <a:cs typeface="Cousine" panose="02070409020205020404" pitchFamily="49" charset="0"/>
              </a:rPr>
              <a:t>context.</a:t>
            </a:r>
          </a:p>
          <a:p>
            <a:pPr marL="457200" indent="-457200">
              <a:spcAft>
                <a:spcPts val="1200"/>
              </a:spcAft>
              <a:buFont typeface="+mj-lt"/>
              <a:buAutoNum type="arabicPeriod"/>
            </a:pPr>
            <a:endParaRPr lang="en-US" sz="1400" dirty="0">
              <a:latin typeface="Cousine" panose="02070409020205020404" pitchFamily="49" charset="0"/>
              <a:cs typeface="Cousine" panose="02070409020205020404" pitchFamily="49" charset="0"/>
            </a:endParaRPr>
          </a:p>
        </p:txBody>
      </p:sp>
    </p:spTree>
    <p:extLst>
      <p:ext uri="{BB962C8B-B14F-4D97-AF65-F5344CB8AC3E}">
        <p14:creationId xmlns:p14="http://schemas.microsoft.com/office/powerpoint/2010/main" val="3012556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How to Ask Questions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1" y="1633268"/>
            <a:ext cx="5181600" cy="4739759"/>
          </a:xfrm>
          <a:prstGeom prst="rect">
            <a:avLst/>
          </a:prstGeom>
          <a:noFill/>
        </p:spPr>
        <p:txBody>
          <a:bodyPr wrap="square" rtlCol="0">
            <a:spAutoFit/>
          </a:bodyPr>
          <a:lstStyle/>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Never assume or ask leading questions.</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Good questions should be open-ended, neutral, singular, and clear.</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Don’t ask yes/no questions unless you are trying to end a rant.</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Use “Tell me more” instead of “Why.”</a:t>
            </a:r>
          </a:p>
          <a:p>
            <a:pPr marL="457200" indent="-457200">
              <a:spcAft>
                <a:spcPts val="1200"/>
              </a:spcAft>
              <a:buFont typeface="+mj-lt"/>
              <a:buAutoNum type="arabicPeriod"/>
            </a:pPr>
            <a:r>
              <a:rPr lang="en-US" dirty="0">
                <a:latin typeface="Cousine" panose="02070409020205020404" pitchFamily="49" charset="0"/>
                <a:cs typeface="Cousine" panose="02070409020205020404" pitchFamily="49" charset="0"/>
              </a:rPr>
              <a:t>Do your best to make every question </a:t>
            </a:r>
            <a:r>
              <a:rPr lang="en-US" i="1" dirty="0">
                <a:latin typeface="Cousine" panose="02070409020205020404" pitchFamily="49" charset="0"/>
                <a:cs typeface="Cousine" panose="02070409020205020404" pitchFamily="49" charset="0"/>
              </a:rPr>
              <a:t>singular</a:t>
            </a:r>
            <a:r>
              <a:rPr lang="en-US" dirty="0">
                <a:latin typeface="Cousine" panose="02070409020205020404" pitchFamily="49" charset="0"/>
                <a:cs typeface="Cousine" panose="02070409020205020404" pitchFamily="49" charset="0"/>
              </a:rPr>
              <a:t>, no more than one idea should be contained in any given question.</a:t>
            </a:r>
          </a:p>
          <a:p>
            <a:pPr marL="457200" indent="-457200">
              <a:spcAft>
                <a:spcPts val="1200"/>
              </a:spcAft>
              <a:buFont typeface="+mj-lt"/>
              <a:buAutoNum type="arabicPeriod"/>
            </a:pPr>
            <a:endParaRPr lang="en-US" dirty="0">
              <a:latin typeface="Cousine" panose="02070409020205020404" pitchFamily="49" charset="0"/>
              <a:cs typeface="Cousine" panose="02070409020205020404" pitchFamily="49" charset="0"/>
            </a:endParaRPr>
          </a:p>
        </p:txBody>
      </p:sp>
      <p:grpSp>
        <p:nvGrpSpPr>
          <p:cNvPr id="12" name="Group 11">
            <a:extLst>
              <a:ext uri="{FF2B5EF4-FFF2-40B4-BE49-F238E27FC236}">
                <a16:creationId xmlns:a16="http://schemas.microsoft.com/office/drawing/2014/main" id="{781CF009-0931-2B43-85AD-74A7DC55ED58}"/>
              </a:ext>
            </a:extLst>
          </p:cNvPr>
          <p:cNvGrpSpPr/>
          <p:nvPr/>
        </p:nvGrpSpPr>
        <p:grpSpPr>
          <a:xfrm>
            <a:off x="6297283" y="1633268"/>
            <a:ext cx="4927537" cy="800219"/>
            <a:chOff x="6297283" y="1633268"/>
            <a:chExt cx="4927537" cy="800219"/>
          </a:xfrm>
        </p:grpSpPr>
        <p:sp>
          <p:nvSpPr>
            <p:cNvPr id="7" name="TextBox 6">
              <a:extLst>
                <a:ext uri="{FF2B5EF4-FFF2-40B4-BE49-F238E27FC236}">
                  <a16:creationId xmlns:a16="http://schemas.microsoft.com/office/drawing/2014/main" id="{8A60D4A2-AC9A-3147-BF61-0456C49805D1}"/>
                </a:ext>
              </a:extLst>
            </p:cNvPr>
            <p:cNvSpPr txBox="1"/>
            <p:nvPr/>
          </p:nvSpPr>
          <p:spPr>
            <a:xfrm>
              <a:off x="6958641" y="1633268"/>
              <a:ext cx="4266179" cy="800219"/>
            </a:xfrm>
            <a:prstGeom prst="rect">
              <a:avLst/>
            </a:prstGeom>
            <a:noFill/>
          </p:spPr>
          <p:txBody>
            <a:bodyPr wrap="square" rtlCol="0">
              <a:spAutoFit/>
            </a:bodyPr>
            <a:lstStyle/>
            <a:p>
              <a:pPr>
                <a:spcAft>
                  <a:spcPts val="1200"/>
                </a:spcAft>
              </a:pPr>
              <a:r>
                <a:rPr lang="en-US" i="1" dirty="0">
                  <a:solidFill>
                    <a:schemeClr val="accent6">
                      <a:lumMod val="75000"/>
                    </a:schemeClr>
                  </a:solidFill>
                  <a:latin typeface="Cousine" panose="02070409020205020404" pitchFamily="49" charset="0"/>
                  <a:cs typeface="Cousine" panose="02070409020205020404" pitchFamily="49" charset="0"/>
                </a:rPr>
                <a:t>”you like pop music right?” </a:t>
              </a:r>
              <a:r>
                <a:rPr lang="en-US" b="1" dirty="0">
                  <a:solidFill>
                    <a:srgbClr val="C00000"/>
                  </a:solidFill>
                  <a:latin typeface="Cousine" panose="02070409020205020404" pitchFamily="49" charset="0"/>
                  <a:cs typeface="Cousine" panose="02070409020205020404" pitchFamily="49" charset="0"/>
                </a:rPr>
                <a:t>X</a:t>
              </a:r>
            </a:p>
            <a:p>
              <a:pPr>
                <a:spcAft>
                  <a:spcPts val="1200"/>
                </a:spcAft>
              </a:pPr>
              <a:endParaRPr lang="en-US" i="1" dirty="0">
                <a:solidFill>
                  <a:schemeClr val="accent6">
                    <a:lumMod val="75000"/>
                  </a:schemeClr>
                </a:solidFill>
                <a:latin typeface="Cousine" panose="02070409020205020404" pitchFamily="49" charset="0"/>
                <a:cs typeface="Cousine" panose="02070409020205020404" pitchFamily="49" charset="0"/>
              </a:endParaRPr>
            </a:p>
          </p:txBody>
        </p:sp>
        <p:cxnSp>
          <p:nvCxnSpPr>
            <p:cNvPr id="4" name="Straight Connector 3">
              <a:extLst>
                <a:ext uri="{FF2B5EF4-FFF2-40B4-BE49-F238E27FC236}">
                  <a16:creationId xmlns:a16="http://schemas.microsoft.com/office/drawing/2014/main" id="{4FF9505A-512D-734A-87EF-2E0F4942815F}"/>
                </a:ext>
              </a:extLst>
            </p:cNvPr>
            <p:cNvCxnSpPr>
              <a:cxnSpLocks/>
            </p:cNvCxnSpPr>
            <p:nvPr/>
          </p:nvCxnSpPr>
          <p:spPr>
            <a:xfrm>
              <a:off x="6297283" y="1817934"/>
              <a:ext cx="592347" cy="0"/>
            </a:xfrm>
            <a:prstGeom prst="line">
              <a:avLst/>
            </a:prstGeom>
            <a:ln>
              <a:solidFill>
                <a:schemeClr val="bg1">
                  <a:lumMod val="50000"/>
                </a:schemeClr>
              </a:solidFill>
            </a:ln>
          </p:spPr>
          <p:style>
            <a:lnRef idx="1">
              <a:schemeClr val="accent5"/>
            </a:lnRef>
            <a:fillRef idx="0">
              <a:schemeClr val="accent5"/>
            </a:fillRef>
            <a:effectRef idx="0">
              <a:schemeClr val="accent5"/>
            </a:effectRef>
            <a:fontRef idx="minor">
              <a:schemeClr val="tx1"/>
            </a:fontRef>
          </p:style>
        </p:cxnSp>
      </p:grpSp>
      <p:grpSp>
        <p:nvGrpSpPr>
          <p:cNvPr id="13" name="Group 12">
            <a:extLst>
              <a:ext uri="{FF2B5EF4-FFF2-40B4-BE49-F238E27FC236}">
                <a16:creationId xmlns:a16="http://schemas.microsoft.com/office/drawing/2014/main" id="{2C8702A6-CC28-2C41-A314-8EDAA2415BB3}"/>
              </a:ext>
            </a:extLst>
          </p:cNvPr>
          <p:cNvGrpSpPr/>
          <p:nvPr/>
        </p:nvGrpSpPr>
        <p:grpSpPr>
          <a:xfrm>
            <a:off x="6297283" y="2449902"/>
            <a:ext cx="4980316" cy="646331"/>
            <a:chOff x="6297283" y="1633268"/>
            <a:chExt cx="4612257" cy="646331"/>
          </a:xfrm>
        </p:grpSpPr>
        <p:sp>
          <p:nvSpPr>
            <p:cNvPr id="14" name="TextBox 13">
              <a:extLst>
                <a:ext uri="{FF2B5EF4-FFF2-40B4-BE49-F238E27FC236}">
                  <a16:creationId xmlns:a16="http://schemas.microsoft.com/office/drawing/2014/main" id="{DCED3AAA-DEC1-9841-8D57-D18FABBBA2A0}"/>
                </a:ext>
              </a:extLst>
            </p:cNvPr>
            <p:cNvSpPr txBox="1"/>
            <p:nvPr/>
          </p:nvSpPr>
          <p:spPr>
            <a:xfrm>
              <a:off x="6958642" y="1633268"/>
              <a:ext cx="3950898" cy="646331"/>
            </a:xfrm>
            <a:prstGeom prst="rect">
              <a:avLst/>
            </a:prstGeom>
            <a:noFill/>
          </p:spPr>
          <p:txBody>
            <a:bodyPr wrap="square" rtlCol="0">
              <a:spAutoFit/>
            </a:bodyPr>
            <a:lstStyle/>
            <a:p>
              <a:pPr>
                <a:spcAft>
                  <a:spcPts val="1200"/>
                </a:spcAft>
              </a:pPr>
              <a:r>
                <a:rPr lang="en-US" i="1" dirty="0">
                  <a:solidFill>
                    <a:schemeClr val="accent6">
                      <a:lumMod val="75000"/>
                    </a:schemeClr>
                  </a:solidFill>
                  <a:latin typeface="Cousine" panose="02070409020205020404" pitchFamily="49" charset="0"/>
                  <a:cs typeface="Cousine" panose="02070409020205020404" pitchFamily="49" charset="0"/>
                </a:rPr>
                <a:t>”How did your morning begin?”</a:t>
              </a:r>
            </a:p>
          </p:txBody>
        </p:sp>
        <p:cxnSp>
          <p:nvCxnSpPr>
            <p:cNvPr id="15" name="Straight Connector 14">
              <a:extLst>
                <a:ext uri="{FF2B5EF4-FFF2-40B4-BE49-F238E27FC236}">
                  <a16:creationId xmlns:a16="http://schemas.microsoft.com/office/drawing/2014/main" id="{29E08BE9-CC2F-4545-B7BB-693F4BED1802}"/>
                </a:ext>
              </a:extLst>
            </p:cNvPr>
            <p:cNvCxnSpPr>
              <a:cxnSpLocks/>
            </p:cNvCxnSpPr>
            <p:nvPr/>
          </p:nvCxnSpPr>
          <p:spPr>
            <a:xfrm>
              <a:off x="6297283" y="1817934"/>
              <a:ext cx="592347" cy="0"/>
            </a:xfrm>
            <a:prstGeom prst="line">
              <a:avLst/>
            </a:prstGeom>
            <a:ln>
              <a:solidFill>
                <a:schemeClr val="bg1">
                  <a:lumMod val="50000"/>
                </a:schemeClr>
              </a:solidFill>
            </a:ln>
          </p:spPr>
          <p:style>
            <a:lnRef idx="1">
              <a:schemeClr val="accent5"/>
            </a:lnRef>
            <a:fillRef idx="0">
              <a:schemeClr val="accent5"/>
            </a:fillRef>
            <a:effectRef idx="0">
              <a:schemeClr val="accent5"/>
            </a:effectRef>
            <a:fontRef idx="minor">
              <a:schemeClr val="tx1"/>
            </a:fontRef>
          </p:style>
        </p:cxnSp>
      </p:grpSp>
      <p:grpSp>
        <p:nvGrpSpPr>
          <p:cNvPr id="16" name="Group 15">
            <a:extLst>
              <a:ext uri="{FF2B5EF4-FFF2-40B4-BE49-F238E27FC236}">
                <a16:creationId xmlns:a16="http://schemas.microsoft.com/office/drawing/2014/main" id="{9B797964-E6DE-954D-B136-9523AA8071E4}"/>
              </a:ext>
            </a:extLst>
          </p:cNvPr>
          <p:cNvGrpSpPr/>
          <p:nvPr/>
        </p:nvGrpSpPr>
        <p:grpSpPr>
          <a:xfrm>
            <a:off x="6297283" y="4060166"/>
            <a:ext cx="4980316" cy="646331"/>
            <a:chOff x="6297283" y="1633268"/>
            <a:chExt cx="4612257" cy="646331"/>
          </a:xfrm>
        </p:grpSpPr>
        <p:sp>
          <p:nvSpPr>
            <p:cNvPr id="17" name="TextBox 16">
              <a:extLst>
                <a:ext uri="{FF2B5EF4-FFF2-40B4-BE49-F238E27FC236}">
                  <a16:creationId xmlns:a16="http://schemas.microsoft.com/office/drawing/2014/main" id="{C5426B43-8917-6E41-A461-718F28A0C917}"/>
                </a:ext>
              </a:extLst>
            </p:cNvPr>
            <p:cNvSpPr txBox="1"/>
            <p:nvPr/>
          </p:nvSpPr>
          <p:spPr>
            <a:xfrm>
              <a:off x="6958642" y="1633268"/>
              <a:ext cx="3950898" cy="646331"/>
            </a:xfrm>
            <a:prstGeom prst="rect">
              <a:avLst/>
            </a:prstGeom>
            <a:noFill/>
          </p:spPr>
          <p:txBody>
            <a:bodyPr wrap="square" rtlCol="0">
              <a:spAutoFit/>
            </a:bodyPr>
            <a:lstStyle/>
            <a:p>
              <a:pPr>
                <a:spcAft>
                  <a:spcPts val="1200"/>
                </a:spcAft>
              </a:pPr>
              <a:r>
                <a:rPr lang="en-US" i="1" dirty="0">
                  <a:solidFill>
                    <a:schemeClr val="accent6">
                      <a:lumMod val="75000"/>
                    </a:schemeClr>
                  </a:solidFill>
                  <a:latin typeface="Cousine" panose="02070409020205020404" pitchFamily="49" charset="0"/>
                  <a:cs typeface="Cousine" panose="02070409020205020404" pitchFamily="49" charset="0"/>
                </a:rPr>
                <a:t>”Can you tell me more about that incident?”</a:t>
              </a:r>
            </a:p>
          </p:txBody>
        </p:sp>
        <p:cxnSp>
          <p:nvCxnSpPr>
            <p:cNvPr id="18" name="Straight Connector 17">
              <a:extLst>
                <a:ext uri="{FF2B5EF4-FFF2-40B4-BE49-F238E27FC236}">
                  <a16:creationId xmlns:a16="http://schemas.microsoft.com/office/drawing/2014/main" id="{8275ABD7-84DF-C144-B557-3E10DA0CB5A3}"/>
                </a:ext>
              </a:extLst>
            </p:cNvPr>
            <p:cNvCxnSpPr>
              <a:cxnSpLocks/>
            </p:cNvCxnSpPr>
            <p:nvPr/>
          </p:nvCxnSpPr>
          <p:spPr>
            <a:xfrm>
              <a:off x="6297283" y="1817934"/>
              <a:ext cx="592347" cy="0"/>
            </a:xfrm>
            <a:prstGeom prst="line">
              <a:avLst/>
            </a:prstGeom>
            <a:ln>
              <a:solidFill>
                <a:schemeClr val="bg1">
                  <a:lumMod val="50000"/>
                </a:schemeClr>
              </a:solidFill>
            </a:ln>
          </p:spPr>
          <p:style>
            <a:lnRef idx="1">
              <a:schemeClr val="accent5"/>
            </a:lnRef>
            <a:fillRef idx="0">
              <a:schemeClr val="accent5"/>
            </a:fillRef>
            <a:effectRef idx="0">
              <a:schemeClr val="accent5"/>
            </a:effectRef>
            <a:fontRef idx="minor">
              <a:schemeClr val="tx1"/>
            </a:fontRef>
          </p:style>
        </p:cxnSp>
      </p:grpSp>
      <p:grpSp>
        <p:nvGrpSpPr>
          <p:cNvPr id="19" name="Group 18">
            <a:extLst>
              <a:ext uri="{FF2B5EF4-FFF2-40B4-BE49-F238E27FC236}">
                <a16:creationId xmlns:a16="http://schemas.microsoft.com/office/drawing/2014/main" id="{A2299DAB-E645-CE47-942D-EC56471E7D57}"/>
              </a:ext>
            </a:extLst>
          </p:cNvPr>
          <p:cNvGrpSpPr/>
          <p:nvPr/>
        </p:nvGrpSpPr>
        <p:grpSpPr>
          <a:xfrm>
            <a:off x="6297283" y="5043577"/>
            <a:ext cx="4980316" cy="1138773"/>
            <a:chOff x="6297283" y="1633268"/>
            <a:chExt cx="4612257" cy="1138773"/>
          </a:xfrm>
        </p:grpSpPr>
        <p:sp>
          <p:nvSpPr>
            <p:cNvPr id="20" name="TextBox 19">
              <a:extLst>
                <a:ext uri="{FF2B5EF4-FFF2-40B4-BE49-F238E27FC236}">
                  <a16:creationId xmlns:a16="http://schemas.microsoft.com/office/drawing/2014/main" id="{10B6EB31-DAF4-AE47-8AF6-3670E52323CA}"/>
                </a:ext>
              </a:extLst>
            </p:cNvPr>
            <p:cNvSpPr txBox="1"/>
            <p:nvPr/>
          </p:nvSpPr>
          <p:spPr>
            <a:xfrm>
              <a:off x="6958642" y="1633268"/>
              <a:ext cx="3950898" cy="1138773"/>
            </a:xfrm>
            <a:prstGeom prst="rect">
              <a:avLst/>
            </a:prstGeom>
            <a:noFill/>
          </p:spPr>
          <p:txBody>
            <a:bodyPr wrap="square" rtlCol="0">
              <a:spAutoFit/>
            </a:bodyPr>
            <a:lstStyle/>
            <a:p>
              <a:pPr>
                <a:spcAft>
                  <a:spcPts val="1200"/>
                </a:spcAft>
              </a:pPr>
              <a:r>
                <a:rPr lang="en-US" sz="1200" i="1" dirty="0">
                  <a:solidFill>
                    <a:schemeClr val="accent6">
                      <a:lumMod val="75000"/>
                    </a:schemeClr>
                  </a:solidFill>
                  <a:latin typeface="Cousine" panose="02070409020205020404" pitchFamily="49" charset="0"/>
                  <a:cs typeface="Cousine" panose="02070409020205020404" pitchFamily="49" charset="0"/>
                </a:rPr>
                <a:t>”How well do you know and like the staff in this program” </a:t>
              </a:r>
              <a:r>
                <a:rPr lang="en-US" sz="1200" b="1" dirty="0">
                  <a:solidFill>
                    <a:srgbClr val="C00000"/>
                  </a:solidFill>
                  <a:latin typeface="Cousine" panose="02070409020205020404" pitchFamily="49" charset="0"/>
                  <a:cs typeface="Cousine" panose="02070409020205020404" pitchFamily="49" charset="0"/>
                </a:rPr>
                <a:t>X</a:t>
              </a:r>
            </a:p>
            <a:p>
              <a:pPr>
                <a:spcAft>
                  <a:spcPts val="1200"/>
                </a:spcAft>
              </a:pPr>
              <a:r>
                <a:rPr lang="en-US" sz="1200" i="1" dirty="0">
                  <a:solidFill>
                    <a:schemeClr val="accent6">
                      <a:lumMod val="75000"/>
                    </a:schemeClr>
                  </a:solidFill>
                  <a:latin typeface="Cousine" panose="02070409020205020404" pitchFamily="49" charset="0"/>
                  <a:cs typeface="Cousine" panose="02070409020205020404" pitchFamily="49" charset="0"/>
                </a:rPr>
                <a:t>“How well do you know the staff?”</a:t>
              </a:r>
            </a:p>
            <a:p>
              <a:pPr>
                <a:spcAft>
                  <a:spcPts val="1200"/>
                </a:spcAft>
              </a:pPr>
              <a:r>
                <a:rPr lang="en-US" sz="1200" i="1" dirty="0">
                  <a:solidFill>
                    <a:schemeClr val="accent6">
                      <a:lumMod val="75000"/>
                    </a:schemeClr>
                  </a:solidFill>
                  <a:latin typeface="Cousine" panose="02070409020205020404" pitchFamily="49" charset="0"/>
                  <a:cs typeface="Cousine" panose="02070409020205020404" pitchFamily="49" charset="0"/>
                </a:rPr>
                <a:t>“How much do you like the staff?”</a:t>
              </a:r>
            </a:p>
          </p:txBody>
        </p:sp>
        <p:cxnSp>
          <p:nvCxnSpPr>
            <p:cNvPr id="21" name="Straight Connector 20">
              <a:extLst>
                <a:ext uri="{FF2B5EF4-FFF2-40B4-BE49-F238E27FC236}">
                  <a16:creationId xmlns:a16="http://schemas.microsoft.com/office/drawing/2014/main" id="{8103F609-F1B5-E642-9E31-50A288411D45}"/>
                </a:ext>
              </a:extLst>
            </p:cNvPr>
            <p:cNvCxnSpPr>
              <a:cxnSpLocks/>
            </p:cNvCxnSpPr>
            <p:nvPr/>
          </p:nvCxnSpPr>
          <p:spPr>
            <a:xfrm>
              <a:off x="6297283" y="1817934"/>
              <a:ext cx="592347" cy="0"/>
            </a:xfrm>
            <a:prstGeom prst="line">
              <a:avLst/>
            </a:prstGeom>
            <a:ln>
              <a:solidFill>
                <a:schemeClr val="bg1">
                  <a:lumMod val="50000"/>
                </a:schemeClr>
              </a:solidFill>
            </a:ln>
          </p:spPr>
          <p:style>
            <a:lnRef idx="1">
              <a:schemeClr val="accent5"/>
            </a:lnRef>
            <a:fillRef idx="0">
              <a:schemeClr val="accent5"/>
            </a:fillRef>
            <a:effectRef idx="0">
              <a:schemeClr val="accent5"/>
            </a:effectRef>
            <a:fontRef idx="minor">
              <a:schemeClr val="tx1"/>
            </a:fontRef>
          </p:style>
        </p:cxnSp>
      </p:grpSp>
    </p:spTree>
    <p:extLst>
      <p:ext uri="{BB962C8B-B14F-4D97-AF65-F5344CB8AC3E}">
        <p14:creationId xmlns:p14="http://schemas.microsoft.com/office/powerpoint/2010/main" val="1113804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Types of Questions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1" y="1633268"/>
            <a:ext cx="5129842" cy="3447098"/>
          </a:xfrm>
          <a:prstGeom prst="rect">
            <a:avLst/>
          </a:prstGeom>
          <a:noFill/>
        </p:spPr>
        <p:txBody>
          <a:bodyPr wrap="square" rtlCol="0">
            <a:spAutoFit/>
          </a:bodyPr>
          <a:lstStyle/>
          <a:p>
            <a:r>
              <a:rPr lang="en-US" sz="2000" b="1" dirty="0"/>
              <a:t>Gather context and collect details</a:t>
            </a:r>
          </a:p>
          <a:p>
            <a:pPr marL="285750" indent="-285750">
              <a:buFont typeface="Arial" panose="020B0604020202020204" pitchFamily="34" charset="0"/>
              <a:buChar char="•"/>
            </a:pPr>
            <a:endParaRPr lang="en-US" sz="1600" dirty="0">
              <a:latin typeface="Cousine" panose="02070409020205020404" pitchFamily="49" charset="0"/>
              <a:cs typeface="Cousine" panose="02070409020205020404" pitchFamily="49" charset="0"/>
            </a:endParaRP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sequence</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quantity</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for specific examples</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exceptions</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for complete lists</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relationships</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organizational structure</a:t>
            </a:r>
          </a:p>
        </p:txBody>
      </p:sp>
      <p:sp>
        <p:nvSpPr>
          <p:cNvPr id="11" name="TextBox 10">
            <a:extLst>
              <a:ext uri="{FF2B5EF4-FFF2-40B4-BE49-F238E27FC236}">
                <a16:creationId xmlns:a16="http://schemas.microsoft.com/office/drawing/2014/main" id="{FAF282E9-D1BA-AE40-90D9-BDA5E2DFB79D}"/>
              </a:ext>
            </a:extLst>
          </p:cNvPr>
          <p:cNvSpPr txBox="1"/>
          <p:nvPr/>
        </p:nvSpPr>
        <p:spPr>
          <a:xfrm>
            <a:off x="6096000" y="1633268"/>
            <a:ext cx="5129842" cy="3046988"/>
          </a:xfrm>
          <a:prstGeom prst="rect">
            <a:avLst/>
          </a:prstGeom>
          <a:noFill/>
        </p:spPr>
        <p:txBody>
          <a:bodyPr wrap="square" rtlCol="0">
            <a:spAutoFit/>
          </a:bodyPr>
          <a:lstStyle/>
          <a:p>
            <a:r>
              <a:rPr lang="en-US" sz="2000" b="1" dirty="0"/>
              <a:t>Probe what’s been unsaid</a:t>
            </a:r>
          </a:p>
          <a:p>
            <a:pPr marL="285750" indent="-285750">
              <a:buFont typeface="Arial" panose="020B0604020202020204" pitchFamily="34" charset="0"/>
              <a:buChar char="•"/>
            </a:pPr>
            <a:endParaRPr lang="en-US" sz="1600" dirty="0">
              <a:latin typeface="Cousine" panose="02070409020205020404" pitchFamily="49" charset="0"/>
              <a:cs typeface="Cousine" panose="02070409020205020404" pitchFamily="49" charset="0"/>
            </a:endParaRP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for clarification</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code words/native language</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about emotional cues</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Probe delicately</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Ask for an outsider explanation</a:t>
            </a:r>
          </a:p>
          <a:p>
            <a:pPr marL="285750" indent="-285750">
              <a:spcBef>
                <a:spcPts val="1200"/>
              </a:spcBef>
              <a:buFont typeface="Arial" panose="020B0604020202020204" pitchFamily="34" charset="0"/>
              <a:buChar char="•"/>
            </a:pPr>
            <a:r>
              <a:rPr lang="en-US" sz="1600" dirty="0">
                <a:latin typeface="Cousine" panose="02070409020205020404" pitchFamily="49" charset="0"/>
                <a:cs typeface="Cousine" panose="02070409020205020404" pitchFamily="49" charset="0"/>
              </a:rPr>
              <a:t>Get a tutorial</a:t>
            </a:r>
          </a:p>
        </p:txBody>
      </p:sp>
    </p:spTree>
    <p:extLst>
      <p:ext uri="{BB962C8B-B14F-4D97-AF65-F5344CB8AC3E}">
        <p14:creationId xmlns:p14="http://schemas.microsoft.com/office/powerpoint/2010/main" val="1121349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Raw Interviews </a:t>
            </a:r>
            <a:r>
              <a:rPr lang="en-US" dirty="0">
                <a:solidFill>
                  <a:srgbClr val="D9D9D9"/>
                </a:solidFill>
              </a:rPr>
              <a:t>Contextual Analysis</a:t>
            </a:r>
          </a:p>
        </p:txBody>
      </p:sp>
      <p:sp>
        <p:nvSpPr>
          <p:cNvPr id="5" name="Text Placeholder 4"/>
          <p:cNvSpPr>
            <a:spLocks noGrp="1"/>
          </p:cNvSpPr>
          <p:nvPr>
            <p:ph type="body" sz="quarter" idx="15"/>
          </p:nvPr>
        </p:nvSpPr>
        <p:spPr/>
        <p:txBody>
          <a:bodyPr/>
          <a:lstStyle/>
          <a:p>
            <a:r>
              <a:rPr lang="en-US" dirty="0"/>
              <a:t>Analysis</a:t>
            </a:r>
          </a:p>
        </p:txBody>
      </p:sp>
      <p:sp>
        <p:nvSpPr>
          <p:cNvPr id="6" name="Text Placeholder 2">
            <a:extLst>
              <a:ext uri="{FF2B5EF4-FFF2-40B4-BE49-F238E27FC236}">
                <a16:creationId xmlns:a16="http://schemas.microsoft.com/office/drawing/2014/main" id="{678E5120-FF4F-3E4C-9527-FC9DA1830DB3}"/>
              </a:ext>
            </a:extLst>
          </p:cNvPr>
          <p:cNvSpPr txBox="1">
            <a:spLocks/>
          </p:cNvSpPr>
          <p:nvPr/>
        </p:nvSpPr>
        <p:spPr>
          <a:xfrm>
            <a:off x="914401" y="1921186"/>
            <a:ext cx="3034144" cy="3779527"/>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latin typeface="+mn-lt"/>
              </a:rPr>
              <a:t>Raw Interview Data</a:t>
            </a:r>
          </a:p>
          <a:p>
            <a:pPr>
              <a:lnSpc>
                <a:spcPct val="130000"/>
              </a:lnSpc>
              <a:spcBef>
                <a:spcPts val="400"/>
              </a:spcBef>
            </a:pPr>
            <a:r>
              <a:rPr lang="en-US" sz="1400" dirty="0">
                <a:latin typeface="+mn-lt"/>
              </a:rPr>
              <a:t>“I think of sports events as social events, so I like to go with my friends. The problem is that we often have to sit in different places, so uh, it is not like as much as fun. I think it’d be cooler if we could you know like sit together.”</a:t>
            </a:r>
          </a:p>
          <a:p>
            <a:pPr>
              <a:lnSpc>
                <a:spcPct val="130000"/>
              </a:lnSpc>
              <a:spcBef>
                <a:spcPts val="400"/>
              </a:spcBef>
            </a:pPr>
            <a:endParaRPr lang="en-US" sz="200" dirty="0">
              <a:latin typeface="+mn-lt"/>
            </a:endParaRPr>
          </a:p>
          <a:p>
            <a:pPr marL="285750" indent="-285750">
              <a:lnSpc>
                <a:spcPct val="130000"/>
              </a:lnSpc>
              <a:spcBef>
                <a:spcPts val="400"/>
              </a:spcBef>
              <a:buFont typeface="Arial" panose="020B0604020202020204" pitchFamily="34" charset="0"/>
              <a:buChar char="•"/>
            </a:pPr>
            <a:r>
              <a:rPr lang="en-US" sz="1400" dirty="0">
                <a:latin typeface="+mn-lt"/>
              </a:rPr>
              <a:t>Tag all of your source data so it can be referenced moving forwards.</a:t>
            </a:r>
          </a:p>
        </p:txBody>
      </p:sp>
      <p:graphicFrame>
        <p:nvGraphicFramePr>
          <p:cNvPr id="7" name="Table 6">
            <a:extLst>
              <a:ext uri="{FF2B5EF4-FFF2-40B4-BE49-F238E27FC236}">
                <a16:creationId xmlns:a16="http://schemas.microsoft.com/office/drawing/2014/main" id="{7D8B7A44-975E-CD4A-9F56-9CBB9612A685}"/>
              </a:ext>
            </a:extLst>
          </p:cNvPr>
          <p:cNvGraphicFramePr>
            <a:graphicFrameLocks noGrp="1"/>
          </p:cNvGraphicFramePr>
          <p:nvPr/>
        </p:nvGraphicFramePr>
        <p:xfrm>
          <a:off x="4270819" y="1947694"/>
          <a:ext cx="7056869" cy="2328251"/>
        </p:xfrm>
        <a:graphic>
          <a:graphicData uri="http://schemas.openxmlformats.org/drawingml/2006/table">
            <a:tbl>
              <a:tblPr>
                <a:tableStyleId>{8EC20E35-A176-4012-BC5E-935CFFF8708E}</a:tableStyleId>
              </a:tblPr>
              <a:tblGrid>
                <a:gridCol w="914400">
                  <a:extLst>
                    <a:ext uri="{9D8B030D-6E8A-4147-A177-3AD203B41FA5}">
                      <a16:colId xmlns:a16="http://schemas.microsoft.com/office/drawing/2014/main" val="1194876428"/>
                    </a:ext>
                  </a:extLst>
                </a:gridCol>
                <a:gridCol w="923701">
                  <a:extLst>
                    <a:ext uri="{9D8B030D-6E8A-4147-A177-3AD203B41FA5}">
                      <a16:colId xmlns:a16="http://schemas.microsoft.com/office/drawing/2014/main" val="859762530"/>
                    </a:ext>
                  </a:extLst>
                </a:gridCol>
                <a:gridCol w="1579287">
                  <a:extLst>
                    <a:ext uri="{9D8B030D-6E8A-4147-A177-3AD203B41FA5}">
                      <a16:colId xmlns:a16="http://schemas.microsoft.com/office/drawing/2014/main" val="2194680795"/>
                    </a:ext>
                  </a:extLst>
                </a:gridCol>
                <a:gridCol w="2359321">
                  <a:extLst>
                    <a:ext uri="{9D8B030D-6E8A-4147-A177-3AD203B41FA5}">
                      <a16:colId xmlns:a16="http://schemas.microsoft.com/office/drawing/2014/main" val="17954146"/>
                    </a:ext>
                  </a:extLst>
                </a:gridCol>
                <a:gridCol w="1280160">
                  <a:extLst>
                    <a:ext uri="{9D8B030D-6E8A-4147-A177-3AD203B41FA5}">
                      <a16:colId xmlns:a16="http://schemas.microsoft.com/office/drawing/2014/main" val="3457404420"/>
                    </a:ext>
                  </a:extLst>
                </a:gridCol>
              </a:tblGrid>
              <a:tr h="508228">
                <a:tc>
                  <a:txBody>
                    <a:bodyPr/>
                    <a:lstStyle/>
                    <a:p>
                      <a:pPr algn="l" fontAlgn="t"/>
                      <a:r>
                        <a:rPr lang="en-US" sz="1200" b="1" u="none" strike="noStrike" dirty="0">
                          <a:effectLst/>
                        </a:rPr>
                        <a:t>Note ID</a:t>
                      </a:r>
                      <a:endParaRPr lang="en-US" sz="1200" b="1"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b="1" u="none" strike="noStrike" dirty="0">
                          <a:effectLst/>
                        </a:rPr>
                        <a:t>User ID</a:t>
                      </a:r>
                      <a:endParaRPr lang="en-US" sz="1200" b="1"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b="1" u="none" strike="noStrike" dirty="0">
                          <a:effectLst/>
                        </a:rPr>
                        <a:t>Question</a:t>
                      </a:r>
                      <a:endParaRPr lang="en-US" sz="1200" b="1"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b="1" u="none" strike="noStrike" dirty="0">
                          <a:effectLst/>
                        </a:rPr>
                        <a:t>Notes</a:t>
                      </a:r>
                      <a:endParaRPr lang="en-US" sz="1200" b="1"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b="1" u="none" strike="noStrike" dirty="0">
                          <a:effectLst/>
                        </a:rPr>
                        <a:t>Comments</a:t>
                      </a:r>
                      <a:endParaRPr lang="en-US" sz="1200" b="1"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extLst>
                  <a:ext uri="{0D108BD9-81ED-4DB2-BD59-A6C34878D82A}">
                    <a16:rowId xmlns:a16="http://schemas.microsoft.com/office/drawing/2014/main" val="1878987858"/>
                  </a:ext>
                </a:extLst>
              </a:tr>
              <a:tr h="508228">
                <a:tc>
                  <a:txBody>
                    <a:bodyPr/>
                    <a:lstStyle/>
                    <a:p>
                      <a:pPr algn="l" fontAlgn="t"/>
                      <a:r>
                        <a:rPr lang="en-US" sz="1200" u="none" strike="noStrike">
                          <a:effectLst/>
                        </a:rPr>
                        <a:t>N1</a:t>
                      </a:r>
                      <a:endParaRPr lang="en-US" sz="1200" b="0" i="0" u="none" strike="noStrike">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a:effectLst/>
                        </a:rPr>
                        <a:t>I-PV-1</a:t>
                      </a:r>
                      <a:endParaRPr lang="en-US" sz="1200" b="0" i="1" u="none" strike="noStrike">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Can you tell me a little about yourself?</a:t>
                      </a:r>
                      <a:endParaRPr lang="en-US" sz="1200" b="0" i="1"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I’m a pretty young guy, I love sports you know.</a:t>
                      </a:r>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Very outgoing, confident</a:t>
                      </a:r>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extLst>
                  <a:ext uri="{0D108BD9-81ED-4DB2-BD59-A6C34878D82A}">
                    <a16:rowId xmlns:a16="http://schemas.microsoft.com/office/drawing/2014/main" val="971145304"/>
                  </a:ext>
                </a:extLst>
              </a:tr>
              <a:tr h="1179943">
                <a:tc>
                  <a:txBody>
                    <a:bodyPr/>
                    <a:lstStyle/>
                    <a:p>
                      <a:pPr algn="l" fontAlgn="t"/>
                      <a:r>
                        <a:rPr lang="en-US" sz="1200" u="none" strike="noStrike" dirty="0">
                          <a:effectLst/>
                        </a:rPr>
                        <a:t>N2</a:t>
                      </a:r>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I-PV-1</a:t>
                      </a:r>
                      <a:endParaRPr lang="en-US" sz="1200" b="0" i="1"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When was the last time you went to a sporting event?</a:t>
                      </a:r>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r>
                        <a:rPr lang="en-US" sz="1200" u="none" strike="noStrike" dirty="0">
                          <a:effectLst/>
                        </a:rPr>
                        <a:t>Hmm… not to long ago man. It was last week at the college game!</a:t>
                      </a:r>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tc>
                  <a:txBody>
                    <a:bodyPr/>
                    <a:lstStyle/>
                    <a:p>
                      <a:pPr algn="l" fontAlgn="t"/>
                      <a:endParaRPr lang="en-US" sz="1200" b="0" i="0" u="none" strike="noStrike" dirty="0">
                        <a:solidFill>
                          <a:sysClr val="windowText" lastClr="000000"/>
                        </a:solidFill>
                        <a:effectLst/>
                        <a:latin typeface="Open Sans" panose="020B0606030504020204" pitchFamily="34" charset="0"/>
                        <a:ea typeface="Open Sans" panose="020B0606030504020204" pitchFamily="34" charset="0"/>
                        <a:cs typeface="Open Sans" panose="020B0606030504020204" pitchFamily="34" charset="0"/>
                      </a:endParaRPr>
                    </a:p>
                  </a:txBody>
                  <a:tcPr/>
                </a:tc>
                <a:extLst>
                  <a:ext uri="{0D108BD9-81ED-4DB2-BD59-A6C34878D82A}">
                    <a16:rowId xmlns:a16="http://schemas.microsoft.com/office/drawing/2014/main" val="1824972894"/>
                  </a:ext>
                </a:extLst>
              </a:tr>
            </a:tbl>
          </a:graphicData>
        </a:graphic>
      </p:graphicFrame>
    </p:spTree>
    <p:extLst>
      <p:ext uri="{BB962C8B-B14F-4D97-AF65-F5344CB8AC3E}">
        <p14:creationId xmlns:p14="http://schemas.microsoft.com/office/powerpoint/2010/main" val="2863758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WANs </a:t>
            </a:r>
            <a:r>
              <a:rPr lang="en-US" dirty="0">
                <a:solidFill>
                  <a:srgbClr val="D9D9D9"/>
                </a:solidFill>
              </a:rPr>
              <a:t>Contextual Analysis</a:t>
            </a:r>
          </a:p>
        </p:txBody>
      </p:sp>
      <p:sp>
        <p:nvSpPr>
          <p:cNvPr id="5" name="Text Placeholder 4"/>
          <p:cNvSpPr>
            <a:spLocks noGrp="1"/>
          </p:cNvSpPr>
          <p:nvPr>
            <p:ph type="body" sz="quarter" idx="15"/>
          </p:nvPr>
        </p:nvSpPr>
        <p:spPr/>
        <p:txBody>
          <a:bodyPr/>
          <a:lstStyle/>
          <a:p>
            <a:r>
              <a:rPr lang="en-US" dirty="0"/>
              <a:t>Analysis</a:t>
            </a:r>
          </a:p>
        </p:txBody>
      </p:sp>
      <p:sp>
        <p:nvSpPr>
          <p:cNvPr id="6" name="Text Placeholder 2">
            <a:extLst>
              <a:ext uri="{FF2B5EF4-FFF2-40B4-BE49-F238E27FC236}">
                <a16:creationId xmlns:a16="http://schemas.microsoft.com/office/drawing/2014/main" id="{678E5120-FF4F-3E4C-9527-FC9DA1830DB3}"/>
              </a:ext>
            </a:extLst>
          </p:cNvPr>
          <p:cNvSpPr txBox="1">
            <a:spLocks/>
          </p:cNvSpPr>
          <p:nvPr/>
        </p:nvSpPr>
        <p:spPr>
          <a:xfrm>
            <a:off x="4578928" y="1921186"/>
            <a:ext cx="3034144" cy="442761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latin typeface="+mn-lt"/>
              </a:rPr>
              <a:t>Work Activity Note (WAN)</a:t>
            </a:r>
          </a:p>
          <a:p>
            <a:pPr>
              <a:lnSpc>
                <a:spcPct val="130000"/>
              </a:lnSpc>
              <a:spcBef>
                <a:spcPts val="400"/>
              </a:spcBef>
            </a:pPr>
            <a:r>
              <a:rPr lang="en-US" sz="1400" dirty="0">
                <a:latin typeface="+mn-lt"/>
              </a:rPr>
              <a:t>“When I am looking to buy student tickets to MU basketball, I look for an option allowing several friends to sig together.”</a:t>
            </a:r>
          </a:p>
          <a:p>
            <a:pPr>
              <a:lnSpc>
                <a:spcPct val="130000"/>
              </a:lnSpc>
              <a:spcBef>
                <a:spcPts val="400"/>
              </a:spcBef>
            </a:pPr>
            <a:endParaRPr lang="en-US" sz="200" dirty="0">
              <a:latin typeface="+mn-lt"/>
            </a:endParaRPr>
          </a:p>
          <a:p>
            <a:pPr marL="285750" indent="-285750">
              <a:lnSpc>
                <a:spcPct val="130000"/>
              </a:lnSpc>
              <a:spcBef>
                <a:spcPts val="400"/>
              </a:spcBef>
              <a:buFont typeface="Arial" panose="020B0604020202020204" pitchFamily="34" charset="0"/>
              <a:buChar char="•"/>
            </a:pPr>
            <a:r>
              <a:rPr lang="en-US" sz="1400" dirty="0">
                <a:latin typeface="+mn-lt"/>
              </a:rPr>
              <a:t>Paraphrase and synthesize the raw quote. Filter out noise.</a:t>
            </a:r>
          </a:p>
          <a:p>
            <a:pPr marL="285750" indent="-285750">
              <a:lnSpc>
                <a:spcPct val="130000"/>
              </a:lnSpc>
              <a:spcBef>
                <a:spcPts val="400"/>
              </a:spcBef>
              <a:buFont typeface="Arial" panose="020B0604020202020204" pitchFamily="34" charset="0"/>
              <a:buChar char="•"/>
            </a:pPr>
            <a:r>
              <a:rPr lang="en-US" sz="1400" dirty="0">
                <a:latin typeface="+mn-lt"/>
              </a:rPr>
              <a:t>Write from a work domain perspective (don’t start designing yet).</a:t>
            </a:r>
          </a:p>
          <a:p>
            <a:pPr marL="285750" indent="-285750">
              <a:lnSpc>
                <a:spcPct val="130000"/>
              </a:lnSpc>
              <a:spcBef>
                <a:spcPts val="400"/>
              </a:spcBef>
              <a:buFont typeface="Arial" panose="020B0604020202020204" pitchFamily="34" charset="0"/>
              <a:buChar char="•"/>
            </a:pPr>
            <a:r>
              <a:rPr lang="en-US" sz="1400" dirty="0">
                <a:latin typeface="+mn-lt"/>
              </a:rPr>
              <a:t>Tag your WANs.</a:t>
            </a:r>
          </a:p>
          <a:p>
            <a:pPr>
              <a:lnSpc>
                <a:spcPct val="130000"/>
              </a:lnSpc>
              <a:spcBef>
                <a:spcPts val="400"/>
              </a:spcBef>
            </a:pPr>
            <a:endParaRPr lang="en-US" sz="1400" dirty="0">
              <a:latin typeface="+mn-lt"/>
            </a:endParaRPr>
          </a:p>
        </p:txBody>
      </p:sp>
      <p:sp>
        <p:nvSpPr>
          <p:cNvPr id="9" name="Text Placeholder 2">
            <a:extLst>
              <a:ext uri="{FF2B5EF4-FFF2-40B4-BE49-F238E27FC236}">
                <a16:creationId xmlns:a16="http://schemas.microsoft.com/office/drawing/2014/main" id="{038A3086-1237-174D-B3B2-3BDB949E220E}"/>
              </a:ext>
            </a:extLst>
          </p:cNvPr>
          <p:cNvSpPr txBox="1">
            <a:spLocks/>
          </p:cNvSpPr>
          <p:nvPr/>
        </p:nvSpPr>
        <p:spPr>
          <a:xfrm>
            <a:off x="914401" y="1921186"/>
            <a:ext cx="3034144" cy="3779527"/>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solidFill>
                  <a:schemeClr val="bg1">
                    <a:lumMod val="75000"/>
                  </a:schemeClr>
                </a:solidFill>
                <a:latin typeface="+mn-lt"/>
              </a:rPr>
              <a:t>Raw Interview Data</a:t>
            </a:r>
          </a:p>
          <a:p>
            <a:pPr>
              <a:lnSpc>
                <a:spcPct val="130000"/>
              </a:lnSpc>
              <a:spcBef>
                <a:spcPts val="400"/>
              </a:spcBef>
            </a:pPr>
            <a:r>
              <a:rPr lang="en-US" sz="1400" dirty="0">
                <a:solidFill>
                  <a:schemeClr val="bg1">
                    <a:lumMod val="75000"/>
                  </a:schemeClr>
                </a:solidFill>
                <a:latin typeface="+mn-lt"/>
              </a:rPr>
              <a:t>“I think of sports events as social events, so I like to go with my friends. The problem is that we often have to sit in different places, so uh, it is not like as much as fun. I think it’d be cooler if we could you know like sit together.”</a:t>
            </a:r>
          </a:p>
          <a:p>
            <a:pPr>
              <a:lnSpc>
                <a:spcPct val="130000"/>
              </a:lnSpc>
              <a:spcBef>
                <a:spcPts val="400"/>
              </a:spcBef>
            </a:pPr>
            <a:endParaRPr lang="en-US" sz="200" dirty="0">
              <a:solidFill>
                <a:schemeClr val="bg1">
                  <a:lumMod val="75000"/>
                </a:schemeClr>
              </a:solidFill>
              <a:latin typeface="+mn-lt"/>
            </a:endParaRPr>
          </a:p>
          <a:p>
            <a:pPr marL="285750" indent="-285750">
              <a:lnSpc>
                <a:spcPct val="130000"/>
              </a:lnSpc>
              <a:spcBef>
                <a:spcPts val="400"/>
              </a:spcBef>
              <a:buFont typeface="Arial" panose="020B0604020202020204" pitchFamily="34" charset="0"/>
              <a:buChar char="•"/>
            </a:pPr>
            <a:r>
              <a:rPr lang="en-US" sz="1400" dirty="0">
                <a:solidFill>
                  <a:schemeClr val="bg1">
                    <a:lumMod val="75000"/>
                  </a:schemeClr>
                </a:solidFill>
                <a:latin typeface="+mn-lt"/>
              </a:rPr>
              <a:t>Tag all of your source data so it can be referenced moving forwards.</a:t>
            </a:r>
          </a:p>
        </p:txBody>
      </p:sp>
    </p:spTree>
    <p:extLst>
      <p:ext uri="{BB962C8B-B14F-4D97-AF65-F5344CB8AC3E}">
        <p14:creationId xmlns:p14="http://schemas.microsoft.com/office/powerpoint/2010/main" val="3897090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WAAD </a:t>
            </a:r>
            <a:r>
              <a:rPr lang="en-US" dirty="0">
                <a:solidFill>
                  <a:srgbClr val="D9D9D9"/>
                </a:solidFill>
              </a:rPr>
              <a:t>Contextual Analysis</a:t>
            </a:r>
          </a:p>
        </p:txBody>
      </p:sp>
      <p:sp>
        <p:nvSpPr>
          <p:cNvPr id="5" name="Text Placeholder 4"/>
          <p:cNvSpPr>
            <a:spLocks noGrp="1"/>
          </p:cNvSpPr>
          <p:nvPr>
            <p:ph type="body" sz="quarter" idx="15"/>
          </p:nvPr>
        </p:nvSpPr>
        <p:spPr/>
        <p:txBody>
          <a:bodyPr/>
          <a:lstStyle/>
          <a:p>
            <a:r>
              <a:rPr lang="en-US" dirty="0"/>
              <a:t>Analysis</a:t>
            </a:r>
          </a:p>
        </p:txBody>
      </p:sp>
      <p:pic>
        <p:nvPicPr>
          <p:cNvPr id="4" name="The Perfect Brew - WAAD Session">
            <a:hlinkClick r:id="" action="ppaction://media"/>
            <a:extLst>
              <a:ext uri="{FF2B5EF4-FFF2-40B4-BE49-F238E27FC236}">
                <a16:creationId xmlns:a16="http://schemas.microsoft.com/office/drawing/2014/main" id="{B7B6D15A-D47F-8F49-8DFE-C0E1D46416BA}"/>
              </a:ext>
            </a:extLst>
          </p:cNvPr>
          <p:cNvPicPr>
            <a:picLocks noRot="1" noChangeAspect="1"/>
          </p:cNvPicPr>
          <p:nvPr>
            <a:videoFile r:link="rId1"/>
          </p:nvPr>
        </p:nvPicPr>
        <p:blipFill>
          <a:blip r:embed="rId3"/>
          <a:stretch>
            <a:fillRect/>
          </a:stretch>
        </p:blipFill>
        <p:spPr>
          <a:xfrm>
            <a:off x="4187692" y="1680040"/>
            <a:ext cx="6970062" cy="3920660"/>
          </a:xfrm>
          <a:prstGeom prst="rect">
            <a:avLst/>
          </a:prstGeom>
        </p:spPr>
      </p:pic>
      <p:pic>
        <p:nvPicPr>
          <p:cNvPr id="9" name="Picture 8">
            <a:extLst>
              <a:ext uri="{FF2B5EF4-FFF2-40B4-BE49-F238E27FC236}">
                <a16:creationId xmlns:a16="http://schemas.microsoft.com/office/drawing/2014/main" id="{B073070D-79CE-6F41-A72A-CB7CB340E5DA}"/>
              </a:ext>
            </a:extLst>
          </p:cNvPr>
          <p:cNvPicPr>
            <a:picLocks noChangeAspect="1"/>
          </p:cNvPicPr>
          <p:nvPr/>
        </p:nvPicPr>
        <p:blipFill rotWithShape="1">
          <a:blip r:embed="rId4"/>
          <a:srcRect l="41817"/>
          <a:stretch/>
        </p:blipFill>
        <p:spPr>
          <a:xfrm>
            <a:off x="914400" y="1680040"/>
            <a:ext cx="3034144" cy="2351633"/>
          </a:xfrm>
          <a:prstGeom prst="rect">
            <a:avLst/>
          </a:prstGeom>
        </p:spPr>
      </p:pic>
      <p:pic>
        <p:nvPicPr>
          <p:cNvPr id="10" name="Picture 9">
            <a:extLst>
              <a:ext uri="{FF2B5EF4-FFF2-40B4-BE49-F238E27FC236}">
                <a16:creationId xmlns:a16="http://schemas.microsoft.com/office/drawing/2014/main" id="{34C64470-37A1-A14A-9166-ED873926773D}"/>
              </a:ext>
            </a:extLst>
          </p:cNvPr>
          <p:cNvPicPr>
            <a:picLocks noChangeAspect="1"/>
          </p:cNvPicPr>
          <p:nvPr/>
        </p:nvPicPr>
        <p:blipFill rotWithShape="1">
          <a:blip r:embed="rId5"/>
          <a:srcRect t="31572" r="30189"/>
          <a:stretch/>
        </p:blipFill>
        <p:spPr>
          <a:xfrm>
            <a:off x="914400" y="4259347"/>
            <a:ext cx="3034634" cy="1341353"/>
          </a:xfrm>
          <a:prstGeom prst="rect">
            <a:avLst/>
          </a:prstGeom>
        </p:spPr>
      </p:pic>
      <p:sp>
        <p:nvSpPr>
          <p:cNvPr id="8" name="TextBox 7">
            <a:extLst>
              <a:ext uri="{FF2B5EF4-FFF2-40B4-BE49-F238E27FC236}">
                <a16:creationId xmlns:a16="http://schemas.microsoft.com/office/drawing/2014/main" id="{7A95D691-B32C-C048-85B0-4CFC3DE55236}"/>
              </a:ext>
            </a:extLst>
          </p:cNvPr>
          <p:cNvSpPr txBox="1"/>
          <p:nvPr/>
        </p:nvSpPr>
        <p:spPr>
          <a:xfrm>
            <a:off x="812802" y="6081135"/>
            <a:ext cx="7692569" cy="253916"/>
          </a:xfrm>
          <a:prstGeom prst="rect">
            <a:avLst/>
          </a:prstGeom>
          <a:noFill/>
        </p:spPr>
        <p:txBody>
          <a:bodyPr wrap="square" rtlCol="0">
            <a:spAutoFit/>
          </a:bodyPr>
          <a:lstStyle/>
          <a:p>
            <a:r>
              <a:rPr lang="en-US" sz="1050" spc="-30" dirty="0">
                <a:solidFill>
                  <a:schemeClr val="bg1">
                    <a:lumMod val="50000"/>
                  </a:schemeClr>
                </a:solidFill>
                <a:latin typeface="Cousine" panose="02070409020205020404" pitchFamily="49" charset="0"/>
                <a:ea typeface="Open Sans" charset="0"/>
                <a:cs typeface="Cousine" panose="02070409020205020404" pitchFamily="49" charset="0"/>
              </a:rPr>
              <a:t>For how to construct a WAAD (Work Activity Affinity Diagram) reference the UX Book pg. 144</a:t>
            </a:r>
          </a:p>
        </p:txBody>
      </p:sp>
    </p:spTree>
    <p:extLst>
      <p:ext uri="{BB962C8B-B14F-4D97-AF65-F5344CB8AC3E}">
        <p14:creationId xmlns:p14="http://schemas.microsoft.com/office/powerpoint/2010/main" val="1762105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Behavioral Variables </a:t>
            </a:r>
            <a:r>
              <a:rPr lang="en-US" dirty="0">
                <a:solidFill>
                  <a:schemeClr val="bg1">
                    <a:lumMod val="85000"/>
                  </a:schemeClr>
                </a:solidFill>
              </a:rPr>
              <a:t>Goal-Directed</a:t>
            </a:r>
          </a:p>
        </p:txBody>
      </p:sp>
      <p:sp>
        <p:nvSpPr>
          <p:cNvPr id="5" name="Text Placeholder 4"/>
          <p:cNvSpPr>
            <a:spLocks noGrp="1"/>
          </p:cNvSpPr>
          <p:nvPr>
            <p:ph type="body" sz="quarter" idx="15"/>
          </p:nvPr>
        </p:nvSpPr>
        <p:spPr/>
        <p:txBody>
          <a:bodyPr/>
          <a:lstStyle/>
          <a:p>
            <a:r>
              <a:rPr lang="en-US" dirty="0"/>
              <a:t>Analysis</a:t>
            </a:r>
          </a:p>
        </p:txBody>
      </p:sp>
      <p:sp>
        <p:nvSpPr>
          <p:cNvPr id="7" name="Text Placeholder 2">
            <a:extLst>
              <a:ext uri="{FF2B5EF4-FFF2-40B4-BE49-F238E27FC236}">
                <a16:creationId xmlns:a16="http://schemas.microsoft.com/office/drawing/2014/main" id="{4BBBF84B-FA39-E24C-A5D0-5ADFD86CC406}"/>
              </a:ext>
            </a:extLst>
          </p:cNvPr>
          <p:cNvSpPr txBox="1">
            <a:spLocks/>
          </p:cNvSpPr>
          <p:nvPr/>
        </p:nvSpPr>
        <p:spPr>
          <a:xfrm>
            <a:off x="4419755" y="1866298"/>
            <a:ext cx="5486245" cy="332345"/>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t>Map Your Interviewees to the Variables</a:t>
            </a:r>
          </a:p>
        </p:txBody>
      </p:sp>
      <p:sp>
        <p:nvSpPr>
          <p:cNvPr id="4" name="Rectangle 3">
            <a:extLst>
              <a:ext uri="{FF2B5EF4-FFF2-40B4-BE49-F238E27FC236}">
                <a16:creationId xmlns:a16="http://schemas.microsoft.com/office/drawing/2014/main" id="{61E18D91-F986-C647-9C19-26E9BCB6A6E6}"/>
              </a:ext>
            </a:extLst>
          </p:cNvPr>
          <p:cNvSpPr/>
          <p:nvPr/>
        </p:nvSpPr>
        <p:spPr>
          <a:xfrm>
            <a:off x="4419755" y="2633091"/>
            <a:ext cx="5486245" cy="52993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93B74B7-2F17-5746-95B8-307D37183DE8}"/>
              </a:ext>
            </a:extLst>
          </p:cNvPr>
          <p:cNvSpPr txBox="1"/>
          <p:nvPr/>
        </p:nvSpPr>
        <p:spPr>
          <a:xfrm>
            <a:off x="4339907" y="2234819"/>
            <a:ext cx="1454573" cy="276999"/>
          </a:xfrm>
          <a:prstGeom prst="rect">
            <a:avLst/>
          </a:prstGeom>
          <a:noFill/>
        </p:spPr>
        <p:txBody>
          <a:bodyPr wrap="square" rtlCol="0">
            <a:spAutoFit/>
          </a:bodyPr>
          <a:lstStyle/>
          <a:p>
            <a:r>
              <a:rPr lang="en-US" sz="1200" dirty="0"/>
              <a:t>Service-Oriented</a:t>
            </a:r>
          </a:p>
        </p:txBody>
      </p:sp>
      <p:sp>
        <p:nvSpPr>
          <p:cNvPr id="10" name="TextBox 9">
            <a:extLst>
              <a:ext uri="{FF2B5EF4-FFF2-40B4-BE49-F238E27FC236}">
                <a16:creationId xmlns:a16="http://schemas.microsoft.com/office/drawing/2014/main" id="{1A45ECF5-F4DF-F14D-98BE-2058F36DA770}"/>
              </a:ext>
            </a:extLst>
          </p:cNvPr>
          <p:cNvSpPr txBox="1"/>
          <p:nvPr/>
        </p:nvSpPr>
        <p:spPr>
          <a:xfrm>
            <a:off x="8562140" y="2234819"/>
            <a:ext cx="1454573" cy="276999"/>
          </a:xfrm>
          <a:prstGeom prst="rect">
            <a:avLst/>
          </a:prstGeom>
          <a:noFill/>
        </p:spPr>
        <p:txBody>
          <a:bodyPr wrap="square" rtlCol="0">
            <a:spAutoFit/>
          </a:bodyPr>
          <a:lstStyle/>
          <a:p>
            <a:pPr algn="r"/>
            <a:r>
              <a:rPr lang="en-US" sz="1200" dirty="0"/>
              <a:t>Price-Oriented</a:t>
            </a:r>
          </a:p>
        </p:txBody>
      </p:sp>
      <p:pic>
        <p:nvPicPr>
          <p:cNvPr id="12" name="Graphic 11" descr="User">
            <a:extLst>
              <a:ext uri="{FF2B5EF4-FFF2-40B4-BE49-F238E27FC236}">
                <a16:creationId xmlns:a16="http://schemas.microsoft.com/office/drawing/2014/main" id="{63D9BDEA-4EF4-1A4C-9686-63692F0FC78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19755" y="2623034"/>
            <a:ext cx="550049" cy="550049"/>
          </a:xfrm>
          <a:prstGeom prst="rect">
            <a:avLst/>
          </a:prstGeom>
        </p:spPr>
      </p:pic>
      <p:pic>
        <p:nvPicPr>
          <p:cNvPr id="13" name="Graphic 12" descr="User">
            <a:extLst>
              <a:ext uri="{FF2B5EF4-FFF2-40B4-BE49-F238E27FC236}">
                <a16:creationId xmlns:a16="http://schemas.microsoft.com/office/drawing/2014/main" id="{1355CCC5-5293-D044-83CA-74ABF5421EE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39500" y="2623034"/>
            <a:ext cx="550049" cy="550049"/>
          </a:xfrm>
          <a:prstGeom prst="rect">
            <a:avLst/>
          </a:prstGeom>
        </p:spPr>
      </p:pic>
      <p:pic>
        <p:nvPicPr>
          <p:cNvPr id="14" name="Graphic 13" descr="User">
            <a:extLst>
              <a:ext uri="{FF2B5EF4-FFF2-40B4-BE49-F238E27FC236}">
                <a16:creationId xmlns:a16="http://schemas.microsoft.com/office/drawing/2014/main" id="{DCA977B9-41DA-7B47-A380-C0824F0D164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51427" y="2623034"/>
            <a:ext cx="550049" cy="550049"/>
          </a:xfrm>
          <a:prstGeom prst="rect">
            <a:avLst/>
          </a:prstGeom>
        </p:spPr>
      </p:pic>
      <p:pic>
        <p:nvPicPr>
          <p:cNvPr id="15" name="Graphic 14" descr="User">
            <a:extLst>
              <a:ext uri="{FF2B5EF4-FFF2-40B4-BE49-F238E27FC236}">
                <a16:creationId xmlns:a16="http://schemas.microsoft.com/office/drawing/2014/main" id="{867CDB9E-2C8F-234E-98CE-F53083D5944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7845" y="2623034"/>
            <a:ext cx="550049" cy="550049"/>
          </a:xfrm>
          <a:prstGeom prst="rect">
            <a:avLst/>
          </a:prstGeom>
        </p:spPr>
      </p:pic>
      <p:pic>
        <p:nvPicPr>
          <p:cNvPr id="16" name="Graphic 15" descr="User">
            <a:extLst>
              <a:ext uri="{FF2B5EF4-FFF2-40B4-BE49-F238E27FC236}">
                <a16:creationId xmlns:a16="http://schemas.microsoft.com/office/drawing/2014/main" id="{07CC5131-57A1-B942-94CA-A427D153D86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24263" y="2623034"/>
            <a:ext cx="550049" cy="550049"/>
          </a:xfrm>
          <a:prstGeom prst="rect">
            <a:avLst/>
          </a:prstGeom>
        </p:spPr>
      </p:pic>
      <p:sp>
        <p:nvSpPr>
          <p:cNvPr id="17" name="Rectangle 16">
            <a:extLst>
              <a:ext uri="{FF2B5EF4-FFF2-40B4-BE49-F238E27FC236}">
                <a16:creationId xmlns:a16="http://schemas.microsoft.com/office/drawing/2014/main" id="{A7F69A35-05D3-8F49-8563-88A5D4526C59}"/>
              </a:ext>
            </a:extLst>
          </p:cNvPr>
          <p:cNvSpPr/>
          <p:nvPr/>
        </p:nvSpPr>
        <p:spPr>
          <a:xfrm>
            <a:off x="4419755" y="4241372"/>
            <a:ext cx="5486245" cy="52993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257624D6-C7BC-7D42-9188-2F719A28E312}"/>
              </a:ext>
            </a:extLst>
          </p:cNvPr>
          <p:cNvSpPr txBox="1"/>
          <p:nvPr/>
        </p:nvSpPr>
        <p:spPr>
          <a:xfrm>
            <a:off x="4350083" y="3843100"/>
            <a:ext cx="1454573" cy="276999"/>
          </a:xfrm>
          <a:prstGeom prst="rect">
            <a:avLst/>
          </a:prstGeom>
          <a:noFill/>
        </p:spPr>
        <p:txBody>
          <a:bodyPr wrap="square" rtlCol="0">
            <a:spAutoFit/>
          </a:bodyPr>
          <a:lstStyle/>
          <a:p>
            <a:r>
              <a:rPr lang="en-US" sz="1200" dirty="0"/>
              <a:t>Necessity Only</a:t>
            </a:r>
          </a:p>
        </p:txBody>
      </p:sp>
      <p:sp>
        <p:nvSpPr>
          <p:cNvPr id="19" name="TextBox 18">
            <a:extLst>
              <a:ext uri="{FF2B5EF4-FFF2-40B4-BE49-F238E27FC236}">
                <a16:creationId xmlns:a16="http://schemas.microsoft.com/office/drawing/2014/main" id="{C8F98E09-8C00-2141-85A2-39290013CE85}"/>
              </a:ext>
            </a:extLst>
          </p:cNvPr>
          <p:cNvSpPr txBox="1"/>
          <p:nvPr/>
        </p:nvSpPr>
        <p:spPr>
          <a:xfrm>
            <a:off x="8512390" y="3843100"/>
            <a:ext cx="1454573" cy="276999"/>
          </a:xfrm>
          <a:prstGeom prst="rect">
            <a:avLst/>
          </a:prstGeom>
          <a:noFill/>
        </p:spPr>
        <p:txBody>
          <a:bodyPr wrap="square" rtlCol="0">
            <a:spAutoFit/>
          </a:bodyPr>
          <a:lstStyle/>
          <a:p>
            <a:pPr algn="r"/>
            <a:r>
              <a:rPr lang="en-US" sz="1200" dirty="0"/>
              <a:t>Entertainment</a:t>
            </a:r>
          </a:p>
        </p:txBody>
      </p:sp>
      <p:pic>
        <p:nvPicPr>
          <p:cNvPr id="20" name="Graphic 19" descr="User">
            <a:extLst>
              <a:ext uri="{FF2B5EF4-FFF2-40B4-BE49-F238E27FC236}">
                <a16:creationId xmlns:a16="http://schemas.microsoft.com/office/drawing/2014/main" id="{8120CB96-8687-9C4A-8F22-05C41A83D2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19755" y="4231315"/>
            <a:ext cx="550049" cy="550049"/>
          </a:xfrm>
          <a:prstGeom prst="rect">
            <a:avLst/>
          </a:prstGeom>
        </p:spPr>
      </p:pic>
      <p:pic>
        <p:nvPicPr>
          <p:cNvPr id="21" name="Graphic 20" descr="User">
            <a:extLst>
              <a:ext uri="{FF2B5EF4-FFF2-40B4-BE49-F238E27FC236}">
                <a16:creationId xmlns:a16="http://schemas.microsoft.com/office/drawing/2014/main" id="{1BF5885C-0386-E646-922E-1C615E94A8E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39500" y="4231315"/>
            <a:ext cx="550049" cy="550049"/>
          </a:xfrm>
          <a:prstGeom prst="rect">
            <a:avLst/>
          </a:prstGeom>
        </p:spPr>
      </p:pic>
      <p:pic>
        <p:nvPicPr>
          <p:cNvPr id="22" name="Graphic 21" descr="User">
            <a:extLst>
              <a:ext uri="{FF2B5EF4-FFF2-40B4-BE49-F238E27FC236}">
                <a16:creationId xmlns:a16="http://schemas.microsoft.com/office/drawing/2014/main" id="{DCB84179-5761-9D42-A345-E40484B16A2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72094" y="4231315"/>
            <a:ext cx="550049" cy="550049"/>
          </a:xfrm>
          <a:prstGeom prst="rect">
            <a:avLst/>
          </a:prstGeom>
        </p:spPr>
      </p:pic>
      <p:pic>
        <p:nvPicPr>
          <p:cNvPr id="23" name="Graphic 22" descr="User">
            <a:extLst>
              <a:ext uri="{FF2B5EF4-FFF2-40B4-BE49-F238E27FC236}">
                <a16:creationId xmlns:a16="http://schemas.microsoft.com/office/drawing/2014/main" id="{B4C18169-3912-D447-824C-F835974E04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89549" y="4231315"/>
            <a:ext cx="550049" cy="550049"/>
          </a:xfrm>
          <a:prstGeom prst="rect">
            <a:avLst/>
          </a:prstGeom>
        </p:spPr>
      </p:pic>
      <p:pic>
        <p:nvPicPr>
          <p:cNvPr id="24" name="Graphic 23" descr="User">
            <a:extLst>
              <a:ext uri="{FF2B5EF4-FFF2-40B4-BE49-F238E27FC236}">
                <a16:creationId xmlns:a16="http://schemas.microsoft.com/office/drawing/2014/main" id="{6103E0CE-E9AB-2546-8DBA-69123F850B4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324263" y="4231315"/>
            <a:ext cx="550049" cy="550049"/>
          </a:xfrm>
          <a:prstGeom prst="rect">
            <a:avLst/>
          </a:prstGeom>
        </p:spPr>
      </p:pic>
      <p:sp>
        <p:nvSpPr>
          <p:cNvPr id="25" name="TextBox 24">
            <a:extLst>
              <a:ext uri="{FF2B5EF4-FFF2-40B4-BE49-F238E27FC236}">
                <a16:creationId xmlns:a16="http://schemas.microsoft.com/office/drawing/2014/main" id="{042DD35D-5479-CE4F-AF6A-02BC66900FF7}"/>
              </a:ext>
            </a:extLst>
          </p:cNvPr>
          <p:cNvSpPr txBox="1"/>
          <p:nvPr/>
        </p:nvSpPr>
        <p:spPr>
          <a:xfrm>
            <a:off x="4419755" y="3198697"/>
            <a:ext cx="654473" cy="261610"/>
          </a:xfrm>
          <a:prstGeom prst="rect">
            <a:avLst/>
          </a:prstGeom>
          <a:noFill/>
        </p:spPr>
        <p:txBody>
          <a:bodyPr wrap="square" rtlCol="0">
            <a:spAutoFit/>
          </a:bodyPr>
          <a:lstStyle/>
          <a:p>
            <a:r>
              <a:rPr lang="en-US" sz="1050" dirty="0"/>
              <a:t>I-PV-3</a:t>
            </a:r>
          </a:p>
        </p:txBody>
      </p:sp>
      <p:sp>
        <p:nvSpPr>
          <p:cNvPr id="26" name="TextBox 25">
            <a:extLst>
              <a:ext uri="{FF2B5EF4-FFF2-40B4-BE49-F238E27FC236}">
                <a16:creationId xmlns:a16="http://schemas.microsoft.com/office/drawing/2014/main" id="{A4815520-3C6A-BB41-B927-55BEE03CB722}"/>
              </a:ext>
            </a:extLst>
          </p:cNvPr>
          <p:cNvSpPr txBox="1"/>
          <p:nvPr/>
        </p:nvSpPr>
        <p:spPr>
          <a:xfrm>
            <a:off x="6518718" y="3198697"/>
            <a:ext cx="654473" cy="261610"/>
          </a:xfrm>
          <a:prstGeom prst="rect">
            <a:avLst/>
          </a:prstGeom>
          <a:noFill/>
        </p:spPr>
        <p:txBody>
          <a:bodyPr wrap="square" rtlCol="0">
            <a:spAutoFit/>
          </a:bodyPr>
          <a:lstStyle/>
          <a:p>
            <a:r>
              <a:rPr lang="en-US" sz="1050" dirty="0"/>
              <a:t>I-PV-2</a:t>
            </a:r>
          </a:p>
        </p:txBody>
      </p:sp>
      <p:sp>
        <p:nvSpPr>
          <p:cNvPr id="27" name="TextBox 26">
            <a:extLst>
              <a:ext uri="{FF2B5EF4-FFF2-40B4-BE49-F238E27FC236}">
                <a16:creationId xmlns:a16="http://schemas.microsoft.com/office/drawing/2014/main" id="{9DEF77FE-0990-0A4A-91E7-9A05424E9188}"/>
              </a:ext>
            </a:extLst>
          </p:cNvPr>
          <p:cNvSpPr txBox="1"/>
          <p:nvPr/>
        </p:nvSpPr>
        <p:spPr>
          <a:xfrm>
            <a:off x="8451427" y="3198697"/>
            <a:ext cx="872836" cy="253916"/>
          </a:xfrm>
          <a:prstGeom prst="rect">
            <a:avLst/>
          </a:prstGeom>
          <a:noFill/>
        </p:spPr>
        <p:txBody>
          <a:bodyPr wrap="square" rtlCol="0">
            <a:spAutoFit/>
          </a:bodyPr>
          <a:lstStyle/>
          <a:p>
            <a:r>
              <a:rPr lang="en-US" sz="1050" dirty="0"/>
              <a:t>I-PV-1,4,5</a:t>
            </a:r>
          </a:p>
        </p:txBody>
      </p:sp>
      <p:sp>
        <p:nvSpPr>
          <p:cNvPr id="28" name="TextBox 27">
            <a:extLst>
              <a:ext uri="{FF2B5EF4-FFF2-40B4-BE49-F238E27FC236}">
                <a16:creationId xmlns:a16="http://schemas.microsoft.com/office/drawing/2014/main" id="{2D83BF7F-9201-5B43-9392-3D2DF967990F}"/>
              </a:ext>
            </a:extLst>
          </p:cNvPr>
          <p:cNvSpPr txBox="1"/>
          <p:nvPr/>
        </p:nvSpPr>
        <p:spPr>
          <a:xfrm>
            <a:off x="4419755" y="4830069"/>
            <a:ext cx="1002388" cy="253916"/>
          </a:xfrm>
          <a:prstGeom prst="rect">
            <a:avLst/>
          </a:prstGeom>
          <a:noFill/>
        </p:spPr>
        <p:txBody>
          <a:bodyPr wrap="square" rtlCol="0">
            <a:spAutoFit/>
          </a:bodyPr>
          <a:lstStyle/>
          <a:p>
            <a:r>
              <a:rPr lang="en-US" sz="1050" dirty="0"/>
              <a:t>I-PV-1, 4</a:t>
            </a:r>
          </a:p>
        </p:txBody>
      </p:sp>
      <p:sp>
        <p:nvSpPr>
          <p:cNvPr id="29" name="TextBox 28">
            <a:extLst>
              <a:ext uri="{FF2B5EF4-FFF2-40B4-BE49-F238E27FC236}">
                <a16:creationId xmlns:a16="http://schemas.microsoft.com/office/drawing/2014/main" id="{82528878-DC58-0140-9937-A6E7EEA8AA27}"/>
              </a:ext>
            </a:extLst>
          </p:cNvPr>
          <p:cNvSpPr txBox="1"/>
          <p:nvPr/>
        </p:nvSpPr>
        <p:spPr>
          <a:xfrm>
            <a:off x="6518718" y="4830069"/>
            <a:ext cx="1002388" cy="253916"/>
          </a:xfrm>
          <a:prstGeom prst="rect">
            <a:avLst/>
          </a:prstGeom>
          <a:noFill/>
        </p:spPr>
        <p:txBody>
          <a:bodyPr wrap="square" rtlCol="0">
            <a:spAutoFit/>
          </a:bodyPr>
          <a:lstStyle/>
          <a:p>
            <a:r>
              <a:rPr lang="en-US" sz="1050" dirty="0"/>
              <a:t>I-PV-2, 5</a:t>
            </a:r>
          </a:p>
        </p:txBody>
      </p:sp>
      <p:sp>
        <p:nvSpPr>
          <p:cNvPr id="30" name="TextBox 29">
            <a:extLst>
              <a:ext uri="{FF2B5EF4-FFF2-40B4-BE49-F238E27FC236}">
                <a16:creationId xmlns:a16="http://schemas.microsoft.com/office/drawing/2014/main" id="{5CC117CF-E6FA-644A-A691-E8AADA3E6C0F}"/>
              </a:ext>
            </a:extLst>
          </p:cNvPr>
          <p:cNvSpPr txBox="1"/>
          <p:nvPr/>
        </p:nvSpPr>
        <p:spPr>
          <a:xfrm>
            <a:off x="9033164" y="4830069"/>
            <a:ext cx="872836" cy="253916"/>
          </a:xfrm>
          <a:prstGeom prst="rect">
            <a:avLst/>
          </a:prstGeom>
          <a:noFill/>
        </p:spPr>
        <p:txBody>
          <a:bodyPr wrap="square" rtlCol="0">
            <a:spAutoFit/>
          </a:bodyPr>
          <a:lstStyle/>
          <a:p>
            <a:r>
              <a:rPr lang="en-US" sz="1050" dirty="0"/>
              <a:t>I-PV-3</a:t>
            </a:r>
          </a:p>
        </p:txBody>
      </p:sp>
      <p:sp>
        <p:nvSpPr>
          <p:cNvPr id="36" name="Text Placeholder 2">
            <a:extLst>
              <a:ext uri="{FF2B5EF4-FFF2-40B4-BE49-F238E27FC236}">
                <a16:creationId xmlns:a16="http://schemas.microsoft.com/office/drawing/2014/main" id="{6E590E23-9B4B-7A4F-A03A-9ED5E098823E}"/>
              </a:ext>
            </a:extLst>
          </p:cNvPr>
          <p:cNvSpPr txBox="1">
            <a:spLocks/>
          </p:cNvSpPr>
          <p:nvPr/>
        </p:nvSpPr>
        <p:spPr>
          <a:xfrm>
            <a:off x="914400" y="1880586"/>
            <a:ext cx="3034144" cy="442761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latin typeface="+mn-lt"/>
              </a:rPr>
              <a:t>Identify Your Variables</a:t>
            </a:r>
          </a:p>
          <a:p>
            <a:pPr marL="285750" indent="-285750">
              <a:lnSpc>
                <a:spcPct val="130000"/>
              </a:lnSpc>
              <a:spcBef>
                <a:spcPts val="400"/>
              </a:spcBef>
              <a:buFont typeface="Arial" panose="020B0604020202020204" pitchFamily="34" charset="0"/>
              <a:buChar char="•"/>
            </a:pPr>
            <a:r>
              <a:rPr lang="en-US" sz="1400" dirty="0">
                <a:latin typeface="+mn-lt"/>
              </a:rPr>
              <a:t>Activities- What the user does; frequency and volume</a:t>
            </a:r>
          </a:p>
          <a:p>
            <a:pPr marL="285750" indent="-285750">
              <a:lnSpc>
                <a:spcPct val="130000"/>
              </a:lnSpc>
              <a:spcBef>
                <a:spcPts val="400"/>
              </a:spcBef>
              <a:buFont typeface="Arial" panose="020B0604020202020204" pitchFamily="34" charset="0"/>
              <a:buChar char="•"/>
            </a:pPr>
            <a:r>
              <a:rPr lang="en-US" sz="1400" dirty="0">
                <a:latin typeface="+mn-lt"/>
              </a:rPr>
              <a:t>Attitudes- How the user thinks about the product domain</a:t>
            </a:r>
          </a:p>
          <a:p>
            <a:pPr marL="285750" indent="-285750">
              <a:lnSpc>
                <a:spcPct val="130000"/>
              </a:lnSpc>
              <a:spcBef>
                <a:spcPts val="400"/>
              </a:spcBef>
              <a:buFont typeface="Arial" panose="020B0604020202020204" pitchFamily="34" charset="0"/>
              <a:buChar char="•"/>
            </a:pPr>
            <a:r>
              <a:rPr lang="en-US" sz="1400" dirty="0">
                <a:latin typeface="+mn-lt"/>
              </a:rPr>
              <a:t>Aptitudes- What the education and training the user has</a:t>
            </a:r>
          </a:p>
          <a:p>
            <a:pPr marL="285750" indent="-285750">
              <a:lnSpc>
                <a:spcPct val="130000"/>
              </a:lnSpc>
              <a:spcBef>
                <a:spcPts val="400"/>
              </a:spcBef>
              <a:buFont typeface="Arial" panose="020B0604020202020204" pitchFamily="34" charset="0"/>
              <a:buChar char="•"/>
            </a:pPr>
            <a:r>
              <a:rPr lang="en-US" sz="1400" dirty="0">
                <a:latin typeface="+mn-lt"/>
              </a:rPr>
              <a:t>Motivations- Why the user is engaged in the product domain</a:t>
            </a:r>
          </a:p>
          <a:p>
            <a:pPr marL="285750" indent="-285750">
              <a:lnSpc>
                <a:spcPct val="130000"/>
              </a:lnSpc>
              <a:spcBef>
                <a:spcPts val="400"/>
              </a:spcBef>
              <a:buFont typeface="Arial" panose="020B0604020202020204" pitchFamily="34" charset="0"/>
              <a:buChar char="•"/>
            </a:pPr>
            <a:r>
              <a:rPr lang="en-US" sz="1400" dirty="0">
                <a:latin typeface="+mn-lt"/>
              </a:rPr>
              <a:t>Skills- User abilities related to the product domain</a:t>
            </a:r>
          </a:p>
        </p:txBody>
      </p:sp>
    </p:spTree>
    <p:extLst>
      <p:ext uri="{BB962C8B-B14F-4D97-AF65-F5344CB8AC3E}">
        <p14:creationId xmlns:p14="http://schemas.microsoft.com/office/powerpoint/2010/main" val="9065429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Behavioral Variables </a:t>
            </a:r>
            <a:r>
              <a:rPr lang="en-US" dirty="0">
                <a:solidFill>
                  <a:schemeClr val="bg1">
                    <a:lumMod val="85000"/>
                  </a:schemeClr>
                </a:solidFill>
              </a:rPr>
              <a:t>Goal-Directed</a:t>
            </a:r>
          </a:p>
        </p:txBody>
      </p:sp>
      <p:sp>
        <p:nvSpPr>
          <p:cNvPr id="5" name="Text Placeholder 4"/>
          <p:cNvSpPr>
            <a:spLocks noGrp="1"/>
          </p:cNvSpPr>
          <p:nvPr>
            <p:ph type="body" sz="quarter" idx="15"/>
          </p:nvPr>
        </p:nvSpPr>
        <p:spPr/>
        <p:txBody>
          <a:bodyPr/>
          <a:lstStyle/>
          <a:p>
            <a:r>
              <a:rPr lang="en-US" dirty="0"/>
              <a:t>Analysis</a:t>
            </a:r>
          </a:p>
        </p:txBody>
      </p:sp>
      <p:sp>
        <p:nvSpPr>
          <p:cNvPr id="36" name="Text Placeholder 2">
            <a:extLst>
              <a:ext uri="{FF2B5EF4-FFF2-40B4-BE49-F238E27FC236}">
                <a16:creationId xmlns:a16="http://schemas.microsoft.com/office/drawing/2014/main" id="{6E590E23-9B4B-7A4F-A03A-9ED5E098823E}"/>
              </a:ext>
            </a:extLst>
          </p:cNvPr>
          <p:cNvSpPr txBox="1">
            <a:spLocks/>
          </p:cNvSpPr>
          <p:nvPr/>
        </p:nvSpPr>
        <p:spPr>
          <a:xfrm>
            <a:off x="914400" y="1880586"/>
            <a:ext cx="3034144" cy="442761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latin typeface="+mn-lt"/>
              </a:rPr>
              <a:t>Identify Trends</a:t>
            </a:r>
            <a:endParaRPr lang="en-US" sz="1400" dirty="0">
              <a:latin typeface="+mn-lt"/>
            </a:endParaRPr>
          </a:p>
        </p:txBody>
      </p:sp>
      <p:sp>
        <p:nvSpPr>
          <p:cNvPr id="57" name="Rectangle 56">
            <a:extLst>
              <a:ext uri="{FF2B5EF4-FFF2-40B4-BE49-F238E27FC236}">
                <a16:creationId xmlns:a16="http://schemas.microsoft.com/office/drawing/2014/main" id="{57DCEF81-E607-A84E-AD5E-87F1CFC59854}"/>
              </a:ext>
            </a:extLst>
          </p:cNvPr>
          <p:cNvSpPr/>
          <p:nvPr/>
        </p:nvSpPr>
        <p:spPr>
          <a:xfrm>
            <a:off x="914400" y="2633091"/>
            <a:ext cx="5486245" cy="52993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56FB3555-0FDE-0E47-BB1B-E6456FA47B76}"/>
              </a:ext>
            </a:extLst>
          </p:cNvPr>
          <p:cNvSpPr txBox="1"/>
          <p:nvPr/>
        </p:nvSpPr>
        <p:spPr>
          <a:xfrm>
            <a:off x="834888" y="2234819"/>
            <a:ext cx="1454573" cy="276999"/>
          </a:xfrm>
          <a:prstGeom prst="rect">
            <a:avLst/>
          </a:prstGeom>
          <a:noFill/>
        </p:spPr>
        <p:txBody>
          <a:bodyPr wrap="square" rtlCol="0">
            <a:spAutoFit/>
          </a:bodyPr>
          <a:lstStyle/>
          <a:p>
            <a:r>
              <a:rPr lang="en-US" sz="1200" dirty="0"/>
              <a:t>Service-Oriented</a:t>
            </a:r>
          </a:p>
        </p:txBody>
      </p:sp>
      <p:sp>
        <p:nvSpPr>
          <p:cNvPr id="59" name="TextBox 58">
            <a:extLst>
              <a:ext uri="{FF2B5EF4-FFF2-40B4-BE49-F238E27FC236}">
                <a16:creationId xmlns:a16="http://schemas.microsoft.com/office/drawing/2014/main" id="{90F90988-7330-C14C-9759-9CBD05961DE5}"/>
              </a:ext>
            </a:extLst>
          </p:cNvPr>
          <p:cNvSpPr txBox="1"/>
          <p:nvPr/>
        </p:nvSpPr>
        <p:spPr>
          <a:xfrm>
            <a:off x="5025584" y="2234819"/>
            <a:ext cx="1454573" cy="276999"/>
          </a:xfrm>
          <a:prstGeom prst="rect">
            <a:avLst/>
          </a:prstGeom>
          <a:noFill/>
        </p:spPr>
        <p:txBody>
          <a:bodyPr wrap="square" rtlCol="0">
            <a:spAutoFit/>
          </a:bodyPr>
          <a:lstStyle/>
          <a:p>
            <a:pPr algn="r"/>
            <a:r>
              <a:rPr lang="en-US" sz="1200" dirty="0"/>
              <a:t>Price-Oriented</a:t>
            </a:r>
          </a:p>
        </p:txBody>
      </p:sp>
      <p:pic>
        <p:nvPicPr>
          <p:cNvPr id="60" name="Graphic 59" descr="User">
            <a:extLst>
              <a:ext uri="{FF2B5EF4-FFF2-40B4-BE49-F238E27FC236}">
                <a16:creationId xmlns:a16="http://schemas.microsoft.com/office/drawing/2014/main" id="{A29E51B7-41B9-2540-AE6D-C55FDC90853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4400" y="2623034"/>
            <a:ext cx="550049" cy="550049"/>
          </a:xfrm>
          <a:prstGeom prst="rect">
            <a:avLst/>
          </a:prstGeom>
        </p:spPr>
      </p:pic>
      <p:pic>
        <p:nvPicPr>
          <p:cNvPr id="61" name="Graphic 60" descr="User">
            <a:extLst>
              <a:ext uri="{FF2B5EF4-FFF2-40B4-BE49-F238E27FC236}">
                <a16:creationId xmlns:a16="http://schemas.microsoft.com/office/drawing/2014/main" id="{57666842-9AC9-7C49-8D9E-5CCBD58E1F7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34145" y="2623034"/>
            <a:ext cx="550049" cy="550049"/>
          </a:xfrm>
          <a:prstGeom prst="rect">
            <a:avLst/>
          </a:prstGeom>
        </p:spPr>
      </p:pic>
      <p:pic>
        <p:nvPicPr>
          <p:cNvPr id="62" name="Graphic 61" descr="User">
            <a:extLst>
              <a:ext uri="{FF2B5EF4-FFF2-40B4-BE49-F238E27FC236}">
                <a16:creationId xmlns:a16="http://schemas.microsoft.com/office/drawing/2014/main" id="{BCA54D38-3613-8A4E-815B-E6CC9E1C19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46072" y="2623034"/>
            <a:ext cx="550049" cy="550049"/>
          </a:xfrm>
          <a:prstGeom prst="rect">
            <a:avLst/>
          </a:prstGeom>
        </p:spPr>
      </p:pic>
      <p:pic>
        <p:nvPicPr>
          <p:cNvPr id="63" name="Graphic 62" descr="User">
            <a:extLst>
              <a:ext uri="{FF2B5EF4-FFF2-40B4-BE49-F238E27FC236}">
                <a16:creationId xmlns:a16="http://schemas.microsoft.com/office/drawing/2014/main" id="{44CCBAC0-043C-644D-9929-7B978E88A76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82490" y="2623034"/>
            <a:ext cx="550049" cy="550049"/>
          </a:xfrm>
          <a:prstGeom prst="rect">
            <a:avLst/>
          </a:prstGeom>
        </p:spPr>
      </p:pic>
      <p:pic>
        <p:nvPicPr>
          <p:cNvPr id="64" name="Graphic 63" descr="User">
            <a:extLst>
              <a:ext uri="{FF2B5EF4-FFF2-40B4-BE49-F238E27FC236}">
                <a16:creationId xmlns:a16="http://schemas.microsoft.com/office/drawing/2014/main" id="{405484D1-5BB3-064A-BC72-17BF92DDCD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908" y="2623034"/>
            <a:ext cx="550049" cy="550049"/>
          </a:xfrm>
          <a:prstGeom prst="rect">
            <a:avLst/>
          </a:prstGeom>
        </p:spPr>
      </p:pic>
      <p:sp>
        <p:nvSpPr>
          <p:cNvPr id="65" name="Rectangle 64">
            <a:extLst>
              <a:ext uri="{FF2B5EF4-FFF2-40B4-BE49-F238E27FC236}">
                <a16:creationId xmlns:a16="http://schemas.microsoft.com/office/drawing/2014/main" id="{6BE631DD-179D-864E-AD8C-26FA45D81A7F}"/>
              </a:ext>
            </a:extLst>
          </p:cNvPr>
          <p:cNvSpPr/>
          <p:nvPr/>
        </p:nvSpPr>
        <p:spPr>
          <a:xfrm>
            <a:off x="914400" y="4241372"/>
            <a:ext cx="5486245" cy="52993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a:extLst>
              <a:ext uri="{FF2B5EF4-FFF2-40B4-BE49-F238E27FC236}">
                <a16:creationId xmlns:a16="http://schemas.microsoft.com/office/drawing/2014/main" id="{929FD318-B9EF-744B-A63E-37B3251FD2DE}"/>
              </a:ext>
            </a:extLst>
          </p:cNvPr>
          <p:cNvSpPr txBox="1"/>
          <p:nvPr/>
        </p:nvSpPr>
        <p:spPr>
          <a:xfrm>
            <a:off x="5038836" y="3843100"/>
            <a:ext cx="1454573" cy="276999"/>
          </a:xfrm>
          <a:prstGeom prst="rect">
            <a:avLst/>
          </a:prstGeom>
          <a:noFill/>
        </p:spPr>
        <p:txBody>
          <a:bodyPr wrap="square" rtlCol="0">
            <a:spAutoFit/>
          </a:bodyPr>
          <a:lstStyle/>
          <a:p>
            <a:pPr algn="r"/>
            <a:r>
              <a:rPr lang="en-US" sz="1200" dirty="0"/>
              <a:t>Entertainment</a:t>
            </a:r>
          </a:p>
        </p:txBody>
      </p:sp>
      <p:pic>
        <p:nvPicPr>
          <p:cNvPr id="68" name="Graphic 67" descr="User">
            <a:extLst>
              <a:ext uri="{FF2B5EF4-FFF2-40B4-BE49-F238E27FC236}">
                <a16:creationId xmlns:a16="http://schemas.microsoft.com/office/drawing/2014/main" id="{B066DD2D-16B6-3448-9120-648ACF6AA98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4400" y="4231315"/>
            <a:ext cx="550049" cy="550049"/>
          </a:xfrm>
          <a:prstGeom prst="rect">
            <a:avLst/>
          </a:prstGeom>
        </p:spPr>
      </p:pic>
      <p:pic>
        <p:nvPicPr>
          <p:cNvPr id="69" name="Graphic 68" descr="User">
            <a:extLst>
              <a:ext uri="{FF2B5EF4-FFF2-40B4-BE49-F238E27FC236}">
                <a16:creationId xmlns:a16="http://schemas.microsoft.com/office/drawing/2014/main" id="{5DBB62B4-D91E-864A-BD62-0F4AF66B0B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034145" y="4231315"/>
            <a:ext cx="550049" cy="550049"/>
          </a:xfrm>
          <a:prstGeom prst="rect">
            <a:avLst/>
          </a:prstGeom>
        </p:spPr>
      </p:pic>
      <p:pic>
        <p:nvPicPr>
          <p:cNvPr id="70" name="Graphic 69" descr="User">
            <a:extLst>
              <a:ext uri="{FF2B5EF4-FFF2-40B4-BE49-F238E27FC236}">
                <a16:creationId xmlns:a16="http://schemas.microsoft.com/office/drawing/2014/main" id="{05CE05DA-056B-9C49-8D17-D8C0CCE7D4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66739" y="4231315"/>
            <a:ext cx="550049" cy="550049"/>
          </a:xfrm>
          <a:prstGeom prst="rect">
            <a:avLst/>
          </a:prstGeom>
        </p:spPr>
      </p:pic>
      <p:pic>
        <p:nvPicPr>
          <p:cNvPr id="71" name="Graphic 70" descr="User">
            <a:extLst>
              <a:ext uri="{FF2B5EF4-FFF2-40B4-BE49-F238E27FC236}">
                <a16:creationId xmlns:a16="http://schemas.microsoft.com/office/drawing/2014/main" id="{922E08B8-B32B-2E4B-9E1C-74A88E6B20D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84194" y="4231315"/>
            <a:ext cx="550049" cy="550049"/>
          </a:xfrm>
          <a:prstGeom prst="rect">
            <a:avLst/>
          </a:prstGeom>
        </p:spPr>
      </p:pic>
      <p:pic>
        <p:nvPicPr>
          <p:cNvPr id="72" name="Graphic 71" descr="User">
            <a:extLst>
              <a:ext uri="{FF2B5EF4-FFF2-40B4-BE49-F238E27FC236}">
                <a16:creationId xmlns:a16="http://schemas.microsoft.com/office/drawing/2014/main" id="{FE607A2F-5F7D-8C4C-97C2-0E284D4366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18908" y="4231315"/>
            <a:ext cx="550049" cy="550049"/>
          </a:xfrm>
          <a:prstGeom prst="rect">
            <a:avLst/>
          </a:prstGeom>
        </p:spPr>
      </p:pic>
      <p:sp>
        <p:nvSpPr>
          <p:cNvPr id="73" name="TextBox 72">
            <a:extLst>
              <a:ext uri="{FF2B5EF4-FFF2-40B4-BE49-F238E27FC236}">
                <a16:creationId xmlns:a16="http://schemas.microsoft.com/office/drawing/2014/main" id="{16BDCDB6-1B34-2A4F-A40B-FCD0EC951DF8}"/>
              </a:ext>
            </a:extLst>
          </p:cNvPr>
          <p:cNvSpPr txBox="1"/>
          <p:nvPr/>
        </p:nvSpPr>
        <p:spPr>
          <a:xfrm>
            <a:off x="914400" y="3198697"/>
            <a:ext cx="654473" cy="261610"/>
          </a:xfrm>
          <a:prstGeom prst="rect">
            <a:avLst/>
          </a:prstGeom>
          <a:noFill/>
        </p:spPr>
        <p:txBody>
          <a:bodyPr wrap="square" rtlCol="0">
            <a:spAutoFit/>
          </a:bodyPr>
          <a:lstStyle/>
          <a:p>
            <a:r>
              <a:rPr lang="en-US" sz="1050" dirty="0"/>
              <a:t>I-PV-3</a:t>
            </a:r>
          </a:p>
        </p:txBody>
      </p:sp>
      <p:sp>
        <p:nvSpPr>
          <p:cNvPr id="74" name="TextBox 73">
            <a:extLst>
              <a:ext uri="{FF2B5EF4-FFF2-40B4-BE49-F238E27FC236}">
                <a16:creationId xmlns:a16="http://schemas.microsoft.com/office/drawing/2014/main" id="{656E337D-04F4-0448-8869-1F3E01137521}"/>
              </a:ext>
            </a:extLst>
          </p:cNvPr>
          <p:cNvSpPr txBox="1"/>
          <p:nvPr/>
        </p:nvSpPr>
        <p:spPr>
          <a:xfrm>
            <a:off x="3013363" y="3198697"/>
            <a:ext cx="654473" cy="261610"/>
          </a:xfrm>
          <a:prstGeom prst="rect">
            <a:avLst/>
          </a:prstGeom>
          <a:noFill/>
        </p:spPr>
        <p:txBody>
          <a:bodyPr wrap="square" rtlCol="0">
            <a:spAutoFit/>
          </a:bodyPr>
          <a:lstStyle/>
          <a:p>
            <a:r>
              <a:rPr lang="en-US" sz="1050" dirty="0"/>
              <a:t>I-PV-2</a:t>
            </a:r>
          </a:p>
        </p:txBody>
      </p:sp>
      <p:sp>
        <p:nvSpPr>
          <p:cNvPr id="75" name="TextBox 74">
            <a:extLst>
              <a:ext uri="{FF2B5EF4-FFF2-40B4-BE49-F238E27FC236}">
                <a16:creationId xmlns:a16="http://schemas.microsoft.com/office/drawing/2014/main" id="{70DF09A5-EEB9-0D44-98E4-499F7BA5C5D3}"/>
              </a:ext>
            </a:extLst>
          </p:cNvPr>
          <p:cNvSpPr txBox="1"/>
          <p:nvPr/>
        </p:nvSpPr>
        <p:spPr>
          <a:xfrm>
            <a:off x="4946072" y="3198697"/>
            <a:ext cx="872836" cy="253916"/>
          </a:xfrm>
          <a:prstGeom prst="rect">
            <a:avLst/>
          </a:prstGeom>
          <a:noFill/>
        </p:spPr>
        <p:txBody>
          <a:bodyPr wrap="square" rtlCol="0">
            <a:spAutoFit/>
          </a:bodyPr>
          <a:lstStyle/>
          <a:p>
            <a:r>
              <a:rPr lang="en-US" sz="1050" dirty="0"/>
              <a:t>I-PV-1,4,5</a:t>
            </a:r>
          </a:p>
        </p:txBody>
      </p:sp>
      <p:sp>
        <p:nvSpPr>
          <p:cNvPr id="76" name="TextBox 75">
            <a:extLst>
              <a:ext uri="{FF2B5EF4-FFF2-40B4-BE49-F238E27FC236}">
                <a16:creationId xmlns:a16="http://schemas.microsoft.com/office/drawing/2014/main" id="{AE6B5518-0260-1448-B142-295B81F4F0B5}"/>
              </a:ext>
            </a:extLst>
          </p:cNvPr>
          <p:cNvSpPr txBox="1"/>
          <p:nvPr/>
        </p:nvSpPr>
        <p:spPr>
          <a:xfrm>
            <a:off x="914400" y="4830069"/>
            <a:ext cx="1002388" cy="253916"/>
          </a:xfrm>
          <a:prstGeom prst="rect">
            <a:avLst/>
          </a:prstGeom>
          <a:noFill/>
        </p:spPr>
        <p:txBody>
          <a:bodyPr wrap="square" rtlCol="0">
            <a:spAutoFit/>
          </a:bodyPr>
          <a:lstStyle/>
          <a:p>
            <a:r>
              <a:rPr lang="en-US" sz="1050" dirty="0"/>
              <a:t>I-PV-1, 4</a:t>
            </a:r>
          </a:p>
        </p:txBody>
      </p:sp>
      <p:sp>
        <p:nvSpPr>
          <p:cNvPr id="77" name="TextBox 76">
            <a:extLst>
              <a:ext uri="{FF2B5EF4-FFF2-40B4-BE49-F238E27FC236}">
                <a16:creationId xmlns:a16="http://schemas.microsoft.com/office/drawing/2014/main" id="{D3404114-3742-9F46-AF52-CEAA77F4055B}"/>
              </a:ext>
            </a:extLst>
          </p:cNvPr>
          <p:cNvSpPr txBox="1"/>
          <p:nvPr/>
        </p:nvSpPr>
        <p:spPr>
          <a:xfrm>
            <a:off x="3013363" y="4830069"/>
            <a:ext cx="1002388" cy="253916"/>
          </a:xfrm>
          <a:prstGeom prst="rect">
            <a:avLst/>
          </a:prstGeom>
          <a:noFill/>
        </p:spPr>
        <p:txBody>
          <a:bodyPr wrap="square" rtlCol="0">
            <a:spAutoFit/>
          </a:bodyPr>
          <a:lstStyle/>
          <a:p>
            <a:r>
              <a:rPr lang="en-US" sz="1050" dirty="0"/>
              <a:t>I-PV-2, 5</a:t>
            </a:r>
          </a:p>
        </p:txBody>
      </p:sp>
      <p:sp>
        <p:nvSpPr>
          <p:cNvPr id="78" name="TextBox 77">
            <a:extLst>
              <a:ext uri="{FF2B5EF4-FFF2-40B4-BE49-F238E27FC236}">
                <a16:creationId xmlns:a16="http://schemas.microsoft.com/office/drawing/2014/main" id="{5325BB0B-F9D9-5F4E-B6AD-6AB717BF34FF}"/>
              </a:ext>
            </a:extLst>
          </p:cNvPr>
          <p:cNvSpPr txBox="1"/>
          <p:nvPr/>
        </p:nvSpPr>
        <p:spPr>
          <a:xfrm>
            <a:off x="5527809" y="4830069"/>
            <a:ext cx="872836" cy="253916"/>
          </a:xfrm>
          <a:prstGeom prst="rect">
            <a:avLst/>
          </a:prstGeom>
          <a:noFill/>
        </p:spPr>
        <p:txBody>
          <a:bodyPr wrap="square" rtlCol="0">
            <a:spAutoFit/>
          </a:bodyPr>
          <a:lstStyle/>
          <a:p>
            <a:r>
              <a:rPr lang="en-US" sz="1050" dirty="0"/>
              <a:t>I-PV-3</a:t>
            </a:r>
          </a:p>
        </p:txBody>
      </p:sp>
      <p:sp>
        <p:nvSpPr>
          <p:cNvPr id="79" name="Oval 78">
            <a:extLst>
              <a:ext uri="{FF2B5EF4-FFF2-40B4-BE49-F238E27FC236}">
                <a16:creationId xmlns:a16="http://schemas.microsoft.com/office/drawing/2014/main" id="{B1AF335A-6682-724A-9250-F8B5F4890434}"/>
              </a:ext>
            </a:extLst>
          </p:cNvPr>
          <p:cNvSpPr/>
          <p:nvPr/>
        </p:nvSpPr>
        <p:spPr>
          <a:xfrm>
            <a:off x="4759036" y="2093431"/>
            <a:ext cx="2078182" cy="1465119"/>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8345FC4A-90D9-CB44-9723-297159355D5A}"/>
              </a:ext>
            </a:extLst>
          </p:cNvPr>
          <p:cNvSpPr/>
          <p:nvPr/>
        </p:nvSpPr>
        <p:spPr>
          <a:xfrm>
            <a:off x="457199" y="3839104"/>
            <a:ext cx="2078182" cy="1465119"/>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2BD20A26-39D1-244B-83CE-88A2A08E0902}"/>
              </a:ext>
            </a:extLst>
          </p:cNvPr>
          <p:cNvSpPr txBox="1"/>
          <p:nvPr/>
        </p:nvSpPr>
        <p:spPr>
          <a:xfrm>
            <a:off x="812802" y="6081135"/>
            <a:ext cx="6712527" cy="253916"/>
          </a:xfrm>
          <a:prstGeom prst="rect">
            <a:avLst/>
          </a:prstGeom>
          <a:noFill/>
        </p:spPr>
        <p:txBody>
          <a:bodyPr wrap="square" rtlCol="0">
            <a:spAutoFit/>
          </a:bodyPr>
          <a:lstStyle/>
          <a:p>
            <a:r>
              <a:rPr lang="en-US" sz="1050" spc="-30" dirty="0">
                <a:solidFill>
                  <a:schemeClr val="bg1">
                    <a:lumMod val="50000"/>
                  </a:schemeClr>
                </a:solidFill>
                <a:latin typeface="Cousine" panose="02070409020205020404" pitchFamily="49" charset="0"/>
                <a:ea typeface="Open Sans" charset="0"/>
                <a:cs typeface="Cousine" panose="02070409020205020404" pitchFamily="49" charset="0"/>
              </a:rPr>
              <a:t>For the full Cooper Group Persona process, read Designing for the Digital Age</a:t>
            </a:r>
          </a:p>
        </p:txBody>
      </p:sp>
      <p:sp>
        <p:nvSpPr>
          <p:cNvPr id="84" name="Text Placeholder 2">
            <a:extLst>
              <a:ext uri="{FF2B5EF4-FFF2-40B4-BE49-F238E27FC236}">
                <a16:creationId xmlns:a16="http://schemas.microsoft.com/office/drawing/2014/main" id="{731CA799-B565-224F-A2CB-CA451D425857}"/>
              </a:ext>
            </a:extLst>
          </p:cNvPr>
          <p:cNvSpPr txBox="1">
            <a:spLocks/>
          </p:cNvSpPr>
          <p:nvPr/>
        </p:nvSpPr>
        <p:spPr>
          <a:xfrm>
            <a:off x="7729537" y="1880586"/>
            <a:ext cx="3034144" cy="442761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30000"/>
              </a:lnSpc>
              <a:spcBef>
                <a:spcPts val="400"/>
              </a:spcBef>
            </a:pPr>
            <a:r>
              <a:rPr lang="en-US" sz="1400" b="1" dirty="0">
                <a:latin typeface="+mn-lt"/>
              </a:rPr>
              <a:t>Capture Findings</a:t>
            </a:r>
            <a:endParaRPr lang="en-US" sz="1400" dirty="0">
              <a:latin typeface="+mn-lt"/>
            </a:endParaRPr>
          </a:p>
        </p:txBody>
      </p:sp>
      <p:grpSp>
        <p:nvGrpSpPr>
          <p:cNvPr id="8" name="Group 7">
            <a:extLst>
              <a:ext uri="{FF2B5EF4-FFF2-40B4-BE49-F238E27FC236}">
                <a16:creationId xmlns:a16="http://schemas.microsoft.com/office/drawing/2014/main" id="{15FCC2D5-FDB5-854A-A147-B030F480AA9C}"/>
              </a:ext>
            </a:extLst>
          </p:cNvPr>
          <p:cNvGrpSpPr/>
          <p:nvPr/>
        </p:nvGrpSpPr>
        <p:grpSpPr>
          <a:xfrm>
            <a:off x="7728451" y="2360269"/>
            <a:ext cx="2674797" cy="2687002"/>
            <a:chOff x="7673702" y="2010019"/>
            <a:chExt cx="3560155" cy="3576400"/>
          </a:xfrm>
        </p:grpSpPr>
        <p:pic>
          <p:nvPicPr>
            <p:cNvPr id="82" name="Graphic 81" descr="User">
              <a:extLst>
                <a:ext uri="{FF2B5EF4-FFF2-40B4-BE49-F238E27FC236}">
                  <a16:creationId xmlns:a16="http://schemas.microsoft.com/office/drawing/2014/main" id="{F08D4DC8-BDAA-2244-B681-053A957BAA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63345" y="2079100"/>
              <a:ext cx="2824262" cy="2824262"/>
            </a:xfrm>
            <a:prstGeom prst="rect">
              <a:avLst/>
            </a:prstGeom>
          </p:spPr>
        </p:pic>
        <p:sp>
          <p:nvSpPr>
            <p:cNvPr id="83" name="TextBox 82">
              <a:extLst>
                <a:ext uri="{FF2B5EF4-FFF2-40B4-BE49-F238E27FC236}">
                  <a16:creationId xmlns:a16="http://schemas.microsoft.com/office/drawing/2014/main" id="{42711256-9617-294D-A1EC-E391DB001DF7}"/>
                </a:ext>
              </a:extLst>
            </p:cNvPr>
            <p:cNvSpPr txBox="1"/>
            <p:nvPr/>
          </p:nvSpPr>
          <p:spPr>
            <a:xfrm>
              <a:off x="8473087" y="4635465"/>
              <a:ext cx="1856659" cy="584775"/>
            </a:xfrm>
            <a:prstGeom prst="rect">
              <a:avLst/>
            </a:prstGeom>
            <a:noFill/>
          </p:spPr>
          <p:txBody>
            <a:bodyPr wrap="square" rtlCol="0">
              <a:spAutoFit/>
            </a:bodyPr>
            <a:lstStyle/>
            <a:p>
              <a:r>
                <a:rPr lang="en-US" sz="1600" i="1" dirty="0"/>
                <a:t>I-PV-1, 4</a:t>
              </a:r>
            </a:p>
            <a:p>
              <a:r>
                <a:rPr lang="en-US" sz="1600" b="1" dirty="0"/>
                <a:t>Persona 1</a:t>
              </a:r>
            </a:p>
          </p:txBody>
        </p:sp>
        <p:sp>
          <p:nvSpPr>
            <p:cNvPr id="3" name="Rectangle 2">
              <a:extLst>
                <a:ext uri="{FF2B5EF4-FFF2-40B4-BE49-F238E27FC236}">
                  <a16:creationId xmlns:a16="http://schemas.microsoft.com/office/drawing/2014/main" id="{39409A7E-F202-0A41-832C-266B2D76B4AF}"/>
                </a:ext>
              </a:extLst>
            </p:cNvPr>
            <p:cNvSpPr/>
            <p:nvPr/>
          </p:nvSpPr>
          <p:spPr>
            <a:xfrm>
              <a:off x="7729537" y="2079100"/>
              <a:ext cx="3443288" cy="344328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D54D4FD-331B-A64A-8B92-21842D245DB1}"/>
                </a:ext>
              </a:extLst>
            </p:cNvPr>
            <p:cNvSpPr/>
            <p:nvPr/>
          </p:nvSpPr>
          <p:spPr>
            <a:xfrm>
              <a:off x="7673702" y="2387558"/>
              <a:ext cx="188305" cy="2836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31BB690C-ACF0-9A4E-8367-E582DC7B625D}"/>
                </a:ext>
              </a:extLst>
            </p:cNvPr>
            <p:cNvSpPr/>
            <p:nvPr/>
          </p:nvSpPr>
          <p:spPr>
            <a:xfrm>
              <a:off x="11045552" y="2387558"/>
              <a:ext cx="188305" cy="2836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0F567806-D0BB-A140-8A79-FE51DF7F7EDF}"/>
                </a:ext>
              </a:extLst>
            </p:cNvPr>
            <p:cNvSpPr/>
            <p:nvPr/>
          </p:nvSpPr>
          <p:spPr>
            <a:xfrm rot="5400000">
              <a:off x="9363596" y="674757"/>
              <a:ext cx="175170" cy="28456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B88B33EA-F335-DF40-BDF9-B55F28476E64}"/>
                </a:ext>
              </a:extLst>
            </p:cNvPr>
            <p:cNvSpPr/>
            <p:nvPr/>
          </p:nvSpPr>
          <p:spPr>
            <a:xfrm rot="5400000">
              <a:off x="9363595" y="4075987"/>
              <a:ext cx="175170" cy="28456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a:extLst>
              <a:ext uri="{FF2B5EF4-FFF2-40B4-BE49-F238E27FC236}">
                <a16:creationId xmlns:a16="http://schemas.microsoft.com/office/drawing/2014/main" id="{6EB08CAF-224D-DA49-87DE-633D46FD5AB1}"/>
              </a:ext>
            </a:extLst>
          </p:cNvPr>
          <p:cNvSpPr txBox="1"/>
          <p:nvPr/>
        </p:nvSpPr>
        <p:spPr>
          <a:xfrm>
            <a:off x="848140" y="3843100"/>
            <a:ext cx="1454573" cy="276999"/>
          </a:xfrm>
          <a:prstGeom prst="rect">
            <a:avLst/>
          </a:prstGeom>
          <a:noFill/>
        </p:spPr>
        <p:txBody>
          <a:bodyPr wrap="square" rtlCol="0">
            <a:spAutoFit/>
          </a:bodyPr>
          <a:lstStyle/>
          <a:p>
            <a:r>
              <a:rPr lang="en-US" sz="1200" dirty="0"/>
              <a:t>Necessity Only</a:t>
            </a:r>
          </a:p>
        </p:txBody>
      </p:sp>
    </p:spTree>
    <p:extLst>
      <p:ext uri="{BB962C8B-B14F-4D97-AF65-F5344CB8AC3E}">
        <p14:creationId xmlns:p14="http://schemas.microsoft.com/office/powerpoint/2010/main" val="324217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Schedule</a:t>
            </a:r>
          </a:p>
        </p:txBody>
      </p:sp>
      <p:sp>
        <p:nvSpPr>
          <p:cNvPr id="37" name="TextBox 36"/>
          <p:cNvSpPr txBox="1"/>
          <p:nvPr/>
        </p:nvSpPr>
        <p:spPr>
          <a:xfrm>
            <a:off x="6341608" y="737373"/>
            <a:ext cx="356713"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1</a:t>
            </a:r>
          </a:p>
        </p:txBody>
      </p:sp>
      <p:sp>
        <p:nvSpPr>
          <p:cNvPr id="38" name="TextBox 37"/>
          <p:cNvSpPr txBox="1"/>
          <p:nvPr/>
        </p:nvSpPr>
        <p:spPr>
          <a:xfrm>
            <a:off x="6330220" y="1498755"/>
            <a:ext cx="368101"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2</a:t>
            </a:r>
          </a:p>
        </p:txBody>
      </p:sp>
      <p:sp>
        <p:nvSpPr>
          <p:cNvPr id="39" name="TextBox 38"/>
          <p:cNvSpPr txBox="1"/>
          <p:nvPr/>
        </p:nvSpPr>
        <p:spPr>
          <a:xfrm>
            <a:off x="6882283" y="835156"/>
            <a:ext cx="2922436" cy="461665"/>
          </a:xfrm>
          <a:prstGeom prst="rect">
            <a:avLst/>
          </a:prstGeom>
          <a:noFill/>
        </p:spPr>
        <p:txBody>
          <a:bodyPr wrap="square" rtlCol="0">
            <a:noAutofit/>
          </a:bodyPr>
          <a:lstStyle/>
          <a:p>
            <a:pPr>
              <a:lnSpc>
                <a:spcPct val="85000"/>
              </a:lnSpc>
            </a:pPr>
            <a:r>
              <a:rPr lang="en-US" sz="2000" b="1" dirty="0">
                <a:solidFill>
                  <a:srgbClr val="000000"/>
                </a:solidFill>
                <a:ea typeface="Chronicle Display Black" charset="0"/>
                <a:cs typeface="Chronicle Display Black" charset="0"/>
              </a:rPr>
              <a:t>What is Empathy?</a:t>
            </a:r>
          </a:p>
        </p:txBody>
      </p:sp>
      <p:sp>
        <p:nvSpPr>
          <p:cNvPr id="40" name="TextBox 39"/>
          <p:cNvSpPr txBox="1"/>
          <p:nvPr/>
        </p:nvSpPr>
        <p:spPr>
          <a:xfrm>
            <a:off x="6882283" y="1597967"/>
            <a:ext cx="3578284" cy="461665"/>
          </a:xfrm>
          <a:prstGeom prst="rect">
            <a:avLst/>
          </a:prstGeom>
          <a:noFill/>
        </p:spPr>
        <p:txBody>
          <a:bodyPr wrap="square" rtlCol="0">
            <a:noAutofit/>
          </a:bodyPr>
          <a:lstStyle/>
          <a:p>
            <a:pPr>
              <a:lnSpc>
                <a:spcPct val="85000"/>
              </a:lnSpc>
            </a:pPr>
            <a:r>
              <a:rPr lang="en-US" sz="2000" b="1" dirty="0">
                <a:solidFill>
                  <a:srgbClr val="000000"/>
                </a:solidFill>
              </a:rPr>
              <a:t>Interviewing 101</a:t>
            </a:r>
          </a:p>
        </p:txBody>
      </p:sp>
      <p:sp>
        <p:nvSpPr>
          <p:cNvPr id="41" name="TextBox 40"/>
          <p:cNvSpPr txBox="1"/>
          <p:nvPr/>
        </p:nvSpPr>
        <p:spPr>
          <a:xfrm>
            <a:off x="6330220" y="2258242"/>
            <a:ext cx="368101"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3</a:t>
            </a:r>
          </a:p>
        </p:txBody>
      </p:sp>
      <p:sp>
        <p:nvSpPr>
          <p:cNvPr id="42" name="TextBox 41"/>
          <p:cNvSpPr txBox="1"/>
          <p:nvPr/>
        </p:nvSpPr>
        <p:spPr>
          <a:xfrm>
            <a:off x="6882283" y="2360778"/>
            <a:ext cx="3347390" cy="461665"/>
          </a:xfrm>
          <a:prstGeom prst="rect">
            <a:avLst/>
          </a:prstGeom>
          <a:noFill/>
        </p:spPr>
        <p:txBody>
          <a:bodyPr wrap="square" rtlCol="0">
            <a:noAutofit/>
          </a:bodyPr>
          <a:lstStyle/>
          <a:p>
            <a:pPr>
              <a:lnSpc>
                <a:spcPct val="85000"/>
              </a:lnSpc>
            </a:pPr>
            <a:r>
              <a:rPr lang="en-US" sz="2000" b="1" dirty="0">
                <a:solidFill>
                  <a:srgbClr val="000000"/>
                </a:solidFill>
              </a:rPr>
              <a:t>The Art of the Interview</a:t>
            </a:r>
          </a:p>
        </p:txBody>
      </p:sp>
      <p:sp>
        <p:nvSpPr>
          <p:cNvPr id="43" name="TextBox 42"/>
          <p:cNvSpPr txBox="1"/>
          <p:nvPr/>
        </p:nvSpPr>
        <p:spPr>
          <a:xfrm>
            <a:off x="6330220" y="3069135"/>
            <a:ext cx="368101"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4</a:t>
            </a:r>
          </a:p>
        </p:txBody>
      </p:sp>
      <p:sp>
        <p:nvSpPr>
          <p:cNvPr id="44" name="TextBox 43"/>
          <p:cNvSpPr txBox="1"/>
          <p:nvPr/>
        </p:nvSpPr>
        <p:spPr>
          <a:xfrm>
            <a:off x="6882283" y="3156982"/>
            <a:ext cx="2922436" cy="461665"/>
          </a:xfrm>
          <a:prstGeom prst="rect">
            <a:avLst/>
          </a:prstGeom>
          <a:noFill/>
        </p:spPr>
        <p:txBody>
          <a:bodyPr wrap="square" rtlCol="0">
            <a:noAutofit/>
          </a:bodyPr>
          <a:lstStyle/>
          <a:p>
            <a:pPr>
              <a:lnSpc>
                <a:spcPct val="85000"/>
              </a:lnSpc>
            </a:pPr>
            <a:r>
              <a:rPr lang="en-US" sz="2000" b="1" dirty="0">
                <a:solidFill>
                  <a:srgbClr val="000000"/>
                </a:solidFill>
              </a:rPr>
              <a:t>Analysis</a:t>
            </a:r>
          </a:p>
        </p:txBody>
      </p:sp>
      <p:sp>
        <p:nvSpPr>
          <p:cNvPr id="11" name="TextBox 10">
            <a:extLst>
              <a:ext uri="{FF2B5EF4-FFF2-40B4-BE49-F238E27FC236}">
                <a16:creationId xmlns:a16="http://schemas.microsoft.com/office/drawing/2014/main" id="{20863A06-40F5-0548-9868-C36F79DF676D}"/>
              </a:ext>
            </a:extLst>
          </p:cNvPr>
          <p:cNvSpPr txBox="1"/>
          <p:nvPr/>
        </p:nvSpPr>
        <p:spPr>
          <a:xfrm>
            <a:off x="6330220" y="3880028"/>
            <a:ext cx="368101"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5</a:t>
            </a:r>
          </a:p>
        </p:txBody>
      </p:sp>
      <p:sp>
        <p:nvSpPr>
          <p:cNvPr id="12" name="TextBox 11">
            <a:extLst>
              <a:ext uri="{FF2B5EF4-FFF2-40B4-BE49-F238E27FC236}">
                <a16:creationId xmlns:a16="http://schemas.microsoft.com/office/drawing/2014/main" id="{553A08A8-F891-9144-87BF-4E656B976FD1}"/>
              </a:ext>
            </a:extLst>
          </p:cNvPr>
          <p:cNvSpPr txBox="1"/>
          <p:nvPr/>
        </p:nvSpPr>
        <p:spPr>
          <a:xfrm>
            <a:off x="6882283" y="3967875"/>
            <a:ext cx="2922436" cy="461665"/>
          </a:xfrm>
          <a:prstGeom prst="rect">
            <a:avLst/>
          </a:prstGeom>
          <a:noFill/>
        </p:spPr>
        <p:txBody>
          <a:bodyPr wrap="square" rtlCol="0">
            <a:noAutofit/>
          </a:bodyPr>
          <a:lstStyle/>
          <a:p>
            <a:pPr>
              <a:lnSpc>
                <a:spcPct val="85000"/>
              </a:lnSpc>
            </a:pPr>
            <a:r>
              <a:rPr lang="en-US" sz="2000" b="1" dirty="0">
                <a:solidFill>
                  <a:srgbClr val="000000"/>
                </a:solidFill>
              </a:rPr>
              <a:t>Models</a:t>
            </a:r>
          </a:p>
        </p:txBody>
      </p:sp>
      <p:sp>
        <p:nvSpPr>
          <p:cNvPr id="13" name="TextBox 12">
            <a:extLst>
              <a:ext uri="{FF2B5EF4-FFF2-40B4-BE49-F238E27FC236}">
                <a16:creationId xmlns:a16="http://schemas.microsoft.com/office/drawing/2014/main" id="{E7DCF060-C9F9-2943-9589-0DC36BD3C219}"/>
              </a:ext>
            </a:extLst>
          </p:cNvPr>
          <p:cNvSpPr txBox="1"/>
          <p:nvPr/>
        </p:nvSpPr>
        <p:spPr>
          <a:xfrm>
            <a:off x="6330220" y="4681655"/>
            <a:ext cx="368101" cy="461665"/>
          </a:xfrm>
          <a:prstGeom prst="rect">
            <a:avLst/>
          </a:prstGeom>
          <a:noFill/>
        </p:spPr>
        <p:txBody>
          <a:bodyPr wrap="none" rtlCol="0">
            <a:noAutofit/>
          </a:bodyPr>
          <a:lstStyle/>
          <a:p>
            <a:pPr algn="r"/>
            <a:r>
              <a:rPr lang="en-US" sz="2400" dirty="0">
                <a:solidFill>
                  <a:srgbClr val="000000"/>
                </a:solidFill>
                <a:latin typeface="Chronicle Display Black" charset="0"/>
                <a:ea typeface="Chronicle Display Black" charset="0"/>
                <a:cs typeface="Chronicle Display Black" charset="0"/>
              </a:rPr>
              <a:t>6</a:t>
            </a:r>
          </a:p>
        </p:txBody>
      </p:sp>
      <p:sp>
        <p:nvSpPr>
          <p:cNvPr id="14" name="TextBox 13">
            <a:extLst>
              <a:ext uri="{FF2B5EF4-FFF2-40B4-BE49-F238E27FC236}">
                <a16:creationId xmlns:a16="http://schemas.microsoft.com/office/drawing/2014/main" id="{85AE5D06-C501-6749-B088-1687759CBC19}"/>
              </a:ext>
            </a:extLst>
          </p:cNvPr>
          <p:cNvSpPr txBox="1"/>
          <p:nvPr/>
        </p:nvSpPr>
        <p:spPr>
          <a:xfrm>
            <a:off x="6882283" y="4769502"/>
            <a:ext cx="2922436" cy="461665"/>
          </a:xfrm>
          <a:prstGeom prst="rect">
            <a:avLst/>
          </a:prstGeom>
          <a:noFill/>
        </p:spPr>
        <p:txBody>
          <a:bodyPr wrap="square" rtlCol="0">
            <a:noAutofit/>
          </a:bodyPr>
          <a:lstStyle/>
          <a:p>
            <a:pPr>
              <a:lnSpc>
                <a:spcPct val="85000"/>
              </a:lnSpc>
            </a:pPr>
            <a:r>
              <a:rPr lang="en-US" sz="2000" b="1" dirty="0">
                <a:solidFill>
                  <a:srgbClr val="000000"/>
                </a:solidFill>
              </a:rPr>
              <a:t>Workshop</a:t>
            </a:r>
          </a:p>
        </p:txBody>
      </p:sp>
    </p:spTree>
    <p:extLst>
      <p:ext uri="{BB962C8B-B14F-4D97-AF65-F5344CB8AC3E}">
        <p14:creationId xmlns:p14="http://schemas.microsoft.com/office/powerpoint/2010/main" val="12721075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Personas </a:t>
            </a:r>
            <a:r>
              <a:rPr lang="en-US" dirty="0">
                <a:solidFill>
                  <a:schemeClr val="bg1">
                    <a:lumMod val="85000"/>
                  </a:schemeClr>
                </a:solidFill>
              </a:rPr>
              <a:t>Modeling Users</a:t>
            </a:r>
          </a:p>
        </p:txBody>
      </p:sp>
      <p:sp>
        <p:nvSpPr>
          <p:cNvPr id="5" name="Text Placeholder 4"/>
          <p:cNvSpPr>
            <a:spLocks noGrp="1"/>
          </p:cNvSpPr>
          <p:nvPr>
            <p:ph type="body" sz="quarter" idx="15"/>
          </p:nvPr>
        </p:nvSpPr>
        <p:spPr/>
        <p:txBody>
          <a:bodyPr/>
          <a:lstStyle/>
          <a:p>
            <a:r>
              <a:rPr lang="en-US" dirty="0"/>
              <a:t>Design informing models</a:t>
            </a:r>
          </a:p>
        </p:txBody>
      </p:sp>
      <p:sp>
        <p:nvSpPr>
          <p:cNvPr id="8" name="Rectangle 7">
            <a:extLst>
              <a:ext uri="{FF2B5EF4-FFF2-40B4-BE49-F238E27FC236}">
                <a16:creationId xmlns:a16="http://schemas.microsoft.com/office/drawing/2014/main" id="{DC3427D3-E0BA-F647-B6C1-70CF0D7446E3}"/>
              </a:ext>
            </a:extLst>
          </p:cNvPr>
          <p:cNvSpPr/>
          <p:nvPr/>
        </p:nvSpPr>
        <p:spPr bwMode="auto">
          <a:xfrm>
            <a:off x="819282" y="2298242"/>
            <a:ext cx="3311418" cy="3544105"/>
          </a:xfrm>
          <a:prstGeom prst="rect">
            <a:avLst/>
          </a:prstGeom>
          <a:noFill/>
          <a:ln w="6350" cap="flat" cmpd="sng" algn="ctr">
            <a:noFill/>
            <a:prstDash val="solid"/>
            <a:roun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1088474">
              <a:lnSpc>
                <a:spcPct val="110000"/>
              </a:lnSpc>
              <a:spcBef>
                <a:spcPts val="1800"/>
              </a:spcBef>
              <a:spcAft>
                <a:spcPts val="400"/>
              </a:spcAft>
            </a:pPr>
            <a:r>
              <a:rPr lang="en-US" sz="1400" b="1" dirty="0">
                <a:ea typeface="Chronicle Display Light" charset="0"/>
                <a:cs typeface="Chronicle Display Light" charset="0"/>
                <a:sym typeface="Gotham Book" charset="0"/>
              </a:rPr>
              <a:t>Personas are based on research.</a:t>
            </a:r>
          </a:p>
          <a:p>
            <a:pPr defTabSz="1088474">
              <a:lnSpc>
                <a:spcPct val="120000"/>
              </a:lnSpc>
              <a:spcAft>
                <a:spcPts val="400"/>
              </a:spcAft>
            </a:pPr>
            <a:r>
              <a:rPr lang="en-US" sz="1000" dirty="0">
                <a:sym typeface="Gotham Book" charset="0"/>
              </a:rPr>
              <a:t>Based off of your research and interviews, behaviors can be assembled by related usage patterns. They are context-specific. They are not stereotypes.</a:t>
            </a:r>
          </a:p>
          <a:p>
            <a:pPr defTabSz="1088474">
              <a:lnSpc>
                <a:spcPct val="120000"/>
              </a:lnSpc>
              <a:spcAft>
                <a:spcPts val="400"/>
              </a:spcAft>
            </a:pPr>
            <a:endParaRPr lang="en-US" sz="1000" b="1" dirty="0">
              <a:sym typeface="Gotham Book" charset="0"/>
            </a:endParaRPr>
          </a:p>
          <a:p>
            <a:pPr defTabSz="1088474">
              <a:lnSpc>
                <a:spcPct val="120000"/>
              </a:lnSpc>
              <a:spcAft>
                <a:spcPts val="400"/>
              </a:spcAft>
            </a:pPr>
            <a:r>
              <a:rPr lang="en-US" sz="1400" b="1" dirty="0">
                <a:sym typeface="Gotham Book" charset="0"/>
              </a:rPr>
              <a:t>Personas prevent design pitfalls.</a:t>
            </a:r>
          </a:p>
          <a:p>
            <a:pPr defTabSz="1088474">
              <a:lnSpc>
                <a:spcPct val="120000"/>
              </a:lnSpc>
              <a:spcAft>
                <a:spcPts val="400"/>
              </a:spcAft>
            </a:pPr>
            <a:r>
              <a:rPr lang="en-US" sz="1050" dirty="0">
                <a:cs typeface="Frutiger Next Pro Light"/>
              </a:rPr>
              <a:t>Personas remedy a lack of precision about the user, prevent self-referential design and prevent designing for edge cases.</a:t>
            </a:r>
          </a:p>
          <a:p>
            <a:pPr defTabSz="1088474">
              <a:lnSpc>
                <a:spcPct val="120000"/>
              </a:lnSpc>
              <a:spcAft>
                <a:spcPts val="400"/>
              </a:spcAft>
            </a:pPr>
            <a:endParaRPr lang="en-US" sz="1050" dirty="0">
              <a:cs typeface="Frutiger Next Pro Light"/>
            </a:endParaRPr>
          </a:p>
          <a:p>
            <a:pPr defTabSz="1088474">
              <a:lnSpc>
                <a:spcPct val="120000"/>
              </a:lnSpc>
              <a:spcAft>
                <a:spcPts val="400"/>
              </a:spcAft>
            </a:pPr>
            <a:r>
              <a:rPr lang="en-US" sz="1400" b="1" dirty="0">
                <a:sym typeface="Gotham Book" charset="0"/>
              </a:rPr>
              <a:t>Personas ensure a focused design.</a:t>
            </a:r>
          </a:p>
          <a:p>
            <a:pPr defTabSz="1088474">
              <a:lnSpc>
                <a:spcPct val="120000"/>
              </a:lnSpc>
              <a:spcAft>
                <a:spcPts val="400"/>
              </a:spcAft>
            </a:pPr>
            <a:r>
              <a:rPr lang="en-US" sz="1050" dirty="0">
                <a:cs typeface="Frutiger Next Pro Light"/>
              </a:rPr>
              <a:t>The best way to successfully accommodate a variety of users is to design for </a:t>
            </a:r>
            <a:r>
              <a:rPr lang="en-US" sz="1050" i="1" dirty="0">
                <a:cs typeface="Frutiger Next Pro Light"/>
              </a:rPr>
              <a:t>specific types of individuals with specific needs</a:t>
            </a:r>
            <a:r>
              <a:rPr lang="en-US" sz="1050" dirty="0">
                <a:cs typeface="Frutiger Next Pro Light"/>
              </a:rPr>
              <a:t>.</a:t>
            </a:r>
          </a:p>
          <a:p>
            <a:pPr defTabSz="1088474">
              <a:lnSpc>
                <a:spcPct val="120000"/>
              </a:lnSpc>
              <a:spcAft>
                <a:spcPts val="400"/>
              </a:spcAft>
            </a:pPr>
            <a:endParaRPr lang="en-US" sz="1050" dirty="0">
              <a:cs typeface="Frutiger Next Pro Light"/>
            </a:endParaRPr>
          </a:p>
          <a:p>
            <a:pPr defTabSz="1088474">
              <a:lnSpc>
                <a:spcPct val="120000"/>
              </a:lnSpc>
              <a:spcAft>
                <a:spcPts val="400"/>
              </a:spcAft>
            </a:pPr>
            <a:endParaRPr lang="en-US" sz="1050" dirty="0">
              <a:cs typeface="Frutiger Next Pro Light"/>
            </a:endParaRPr>
          </a:p>
          <a:p>
            <a:pPr defTabSz="1088474">
              <a:lnSpc>
                <a:spcPct val="120000"/>
              </a:lnSpc>
              <a:spcAft>
                <a:spcPts val="400"/>
              </a:spcAft>
            </a:pPr>
            <a:endParaRPr lang="en-US" sz="1050" dirty="0">
              <a:cs typeface="Frutiger Next Pro Light"/>
            </a:endParaRPr>
          </a:p>
        </p:txBody>
      </p:sp>
      <p:sp>
        <p:nvSpPr>
          <p:cNvPr id="20" name="Text Placeholder 2">
            <a:extLst>
              <a:ext uri="{FF2B5EF4-FFF2-40B4-BE49-F238E27FC236}">
                <a16:creationId xmlns:a16="http://schemas.microsoft.com/office/drawing/2014/main" id="{5DB0413B-B52E-1549-B4D4-A10FECE7C5F6}"/>
              </a:ext>
            </a:extLst>
          </p:cNvPr>
          <p:cNvSpPr txBox="1">
            <a:spLocks/>
          </p:cNvSpPr>
          <p:nvPr/>
        </p:nvSpPr>
        <p:spPr>
          <a:xfrm>
            <a:off x="914399" y="1603532"/>
            <a:ext cx="7173533" cy="370460"/>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sz="1600" kern="1200" spc="-30">
                <a:solidFill>
                  <a:schemeClr val="tx2"/>
                </a:solidFill>
                <a:latin typeface="Open Sans" charset="0"/>
                <a:ea typeface="Open Sans" charset="0"/>
                <a:cs typeface="Open Sans" charset="0"/>
              </a:defRPr>
            </a:lvl1pPr>
            <a:lvl2pPr marL="4572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800" kern="1200" spc="-30">
                <a:solidFill>
                  <a:schemeClr val="tx1"/>
                </a:solidFill>
                <a:latin typeface="Open Sans" charset="0"/>
                <a:ea typeface="Open Sans" charset="0"/>
                <a:cs typeface="Open Sans" charset="0"/>
              </a:defRPr>
            </a:lvl2pPr>
            <a:lvl3pPr marL="9144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600" kern="1200" spc="-30">
                <a:solidFill>
                  <a:schemeClr val="tx1"/>
                </a:solidFill>
                <a:latin typeface="Open Sans" charset="0"/>
                <a:ea typeface="Open Sans" charset="0"/>
                <a:cs typeface="Open Sans" charset="0"/>
              </a:defRPr>
            </a:lvl3pPr>
            <a:lvl4pPr marL="13716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4pPr>
            <a:lvl5pPr marL="1828800" indent="0" algn="l" defTabSz="914400" rtl="0" eaLnBrk="1" latinLnBrk="0" hangingPunct="1">
              <a:lnSpc>
                <a:spcPct val="100000"/>
              </a:lnSpc>
              <a:spcBef>
                <a:spcPts val="500"/>
              </a:spcBef>
              <a:buClr>
                <a:schemeClr val="accent5"/>
              </a:buClr>
              <a:buSzPct val="75000"/>
              <a:buFont typeface="Arial" panose="020B0604020202020204" pitchFamily="34" charset="0"/>
              <a:buNone/>
              <a:defRPr sz="1400" kern="1200" spc="-30">
                <a:solidFill>
                  <a:schemeClr val="tx1"/>
                </a:solidFill>
                <a:latin typeface="Open Sans" charset="0"/>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t>Good design has meaning only for someone who uses a product for a particular purpose.</a:t>
            </a:r>
          </a:p>
        </p:txBody>
      </p:sp>
      <p:pic>
        <p:nvPicPr>
          <p:cNvPr id="21" name="Picture 20">
            <a:extLst>
              <a:ext uri="{FF2B5EF4-FFF2-40B4-BE49-F238E27FC236}">
                <a16:creationId xmlns:a16="http://schemas.microsoft.com/office/drawing/2014/main" id="{6E4BBA8A-0F40-7F41-AAE9-BD6C54F6A888}"/>
              </a:ext>
            </a:extLst>
          </p:cNvPr>
          <p:cNvPicPr>
            <a:picLocks noChangeAspect="1"/>
          </p:cNvPicPr>
          <p:nvPr/>
        </p:nvPicPr>
        <p:blipFill rotWithShape="1">
          <a:blip r:embed="rId2">
            <a:grayscl/>
            <a:extLst>
              <a:ext uri="{BEBA8EAE-BF5A-486C-A8C5-ECC9F3942E4B}">
                <a14:imgProps xmlns:a14="http://schemas.microsoft.com/office/drawing/2010/main">
                  <a14:imgLayer>
                    <a14:imgEffect>
                      <a14:brightnessContrast bright="40000"/>
                    </a14:imgEffect>
                  </a14:imgLayer>
                </a14:imgProps>
              </a:ext>
            </a:extLst>
          </a:blip>
          <a:srcRect l="47286" t="19766" r="12166" b="47466"/>
          <a:stretch/>
        </p:blipFill>
        <p:spPr>
          <a:xfrm>
            <a:off x="4889547" y="2105957"/>
            <a:ext cx="4169831" cy="1870381"/>
          </a:xfrm>
          <a:prstGeom prst="rect">
            <a:avLst/>
          </a:prstGeom>
        </p:spPr>
      </p:pic>
      <p:sp>
        <p:nvSpPr>
          <p:cNvPr id="3" name="Rectangle 2">
            <a:extLst>
              <a:ext uri="{FF2B5EF4-FFF2-40B4-BE49-F238E27FC236}">
                <a16:creationId xmlns:a16="http://schemas.microsoft.com/office/drawing/2014/main" id="{19C81213-B0FE-D843-993E-0AE2AFFC6EEA}"/>
              </a:ext>
            </a:extLst>
          </p:cNvPr>
          <p:cNvSpPr/>
          <p:nvPr/>
        </p:nvSpPr>
        <p:spPr>
          <a:xfrm>
            <a:off x="4889547" y="4108303"/>
            <a:ext cx="4439984" cy="1169551"/>
          </a:xfrm>
          <a:prstGeom prst="rect">
            <a:avLst/>
          </a:prstGeom>
        </p:spPr>
        <p:txBody>
          <a:bodyPr wrap="square">
            <a:spAutoFit/>
          </a:bodyPr>
          <a:lstStyle/>
          <a:p>
            <a:r>
              <a:rPr lang="en-US" sz="1400" spc="-30" dirty="0">
                <a:solidFill>
                  <a:schemeClr val="tx2"/>
                </a:solidFill>
                <a:latin typeface="Open Sans" charset="0"/>
                <a:ea typeface="Open Sans" charset="0"/>
                <a:cs typeface="Open Sans" charset="0"/>
              </a:rPr>
              <a:t>“If you try to design an automobile that pleases every possible driver, you end up with a car with every possible feature that pleases nobody.”</a:t>
            </a:r>
          </a:p>
          <a:p>
            <a:endParaRPr lang="en-US" sz="1400" spc="-30" dirty="0">
              <a:solidFill>
                <a:schemeClr val="tx2"/>
              </a:solidFill>
              <a:latin typeface="Open Sans" charset="0"/>
              <a:ea typeface="Open Sans" charset="0"/>
              <a:cs typeface="Open Sans" charset="0"/>
            </a:endParaRPr>
          </a:p>
          <a:p>
            <a:r>
              <a:rPr lang="en-US" sz="1400" spc="-30" dirty="0">
                <a:solidFill>
                  <a:schemeClr val="tx2"/>
                </a:solidFill>
                <a:latin typeface="Open Sans" charset="0"/>
                <a:ea typeface="Open Sans" charset="0"/>
                <a:cs typeface="Open Sans" charset="0"/>
              </a:rPr>
              <a:t>—Alan Cooper, About Face</a:t>
            </a:r>
          </a:p>
        </p:txBody>
      </p:sp>
    </p:spTree>
    <p:extLst>
      <p:ext uri="{BB962C8B-B14F-4D97-AF65-F5344CB8AC3E}">
        <p14:creationId xmlns:p14="http://schemas.microsoft.com/office/powerpoint/2010/main" val="21233644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r>
              <a:rPr lang="en-US" dirty="0"/>
              <a:t>Design informing models</a:t>
            </a:r>
          </a:p>
        </p:txBody>
      </p:sp>
      <p:pic>
        <p:nvPicPr>
          <p:cNvPr id="9" name="Picture 8">
            <a:extLst>
              <a:ext uri="{FF2B5EF4-FFF2-40B4-BE49-F238E27FC236}">
                <a16:creationId xmlns:a16="http://schemas.microsoft.com/office/drawing/2014/main" id="{6A1C9BAF-ADA3-9C4E-AA21-3EFBB009E9D4}"/>
              </a:ext>
            </a:extLst>
          </p:cNvPr>
          <p:cNvPicPr>
            <a:picLocks noChangeAspect="1"/>
          </p:cNvPicPr>
          <p:nvPr/>
        </p:nvPicPr>
        <p:blipFill>
          <a:blip r:embed="rId2"/>
          <a:stretch>
            <a:fillRect/>
          </a:stretch>
        </p:blipFill>
        <p:spPr>
          <a:xfrm>
            <a:off x="792480" y="923036"/>
            <a:ext cx="7620000" cy="5156200"/>
          </a:xfrm>
          <a:prstGeom prst="rect">
            <a:avLst/>
          </a:prstGeom>
        </p:spPr>
      </p:pic>
      <p:sp>
        <p:nvSpPr>
          <p:cNvPr id="10" name="Rectangle 9">
            <a:extLst>
              <a:ext uri="{FF2B5EF4-FFF2-40B4-BE49-F238E27FC236}">
                <a16:creationId xmlns:a16="http://schemas.microsoft.com/office/drawing/2014/main" id="{4F37846D-F937-1B45-88C9-9E19D4BFDBFF}"/>
              </a:ext>
            </a:extLst>
          </p:cNvPr>
          <p:cNvSpPr/>
          <p:nvPr/>
        </p:nvSpPr>
        <p:spPr bwMode="auto">
          <a:xfrm>
            <a:off x="8646160" y="923036"/>
            <a:ext cx="2844800" cy="5468620"/>
          </a:xfrm>
          <a:prstGeom prst="rect">
            <a:avLst/>
          </a:prstGeom>
          <a:noFill/>
          <a:ln w="6350" cap="flat" cmpd="sng" algn="ctr">
            <a:noFill/>
            <a:prstDash val="solid"/>
            <a:roun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1088474">
              <a:lnSpc>
                <a:spcPct val="110000"/>
              </a:lnSpc>
              <a:spcBef>
                <a:spcPts val="1800"/>
              </a:spcBef>
              <a:spcAft>
                <a:spcPts val="400"/>
              </a:spcAft>
            </a:pPr>
            <a:r>
              <a:rPr lang="en-US" sz="1400" b="1" dirty="0">
                <a:ea typeface="Chronicle Display Light" charset="0"/>
                <a:cs typeface="Chronicle Display Light" charset="0"/>
                <a:sym typeface="Gotham Book" charset="0"/>
              </a:rPr>
              <a:t>Behavioral Patterns</a:t>
            </a:r>
          </a:p>
          <a:p>
            <a:pPr defTabSz="1088474">
              <a:lnSpc>
                <a:spcPct val="120000"/>
              </a:lnSpc>
              <a:spcAft>
                <a:spcPts val="400"/>
              </a:spcAft>
            </a:pPr>
            <a:r>
              <a:rPr lang="en-US" sz="1050" dirty="0">
                <a:sym typeface="Gotham Book" charset="0"/>
              </a:rPr>
              <a:t>Personas are a composite of key behaviors found in research. Synthesize characteristics related to these key behaviors to create your persona.</a:t>
            </a:r>
          </a:p>
          <a:p>
            <a:pPr defTabSz="1088474">
              <a:lnSpc>
                <a:spcPct val="120000"/>
              </a:lnSpc>
              <a:spcAft>
                <a:spcPts val="400"/>
              </a:spcAft>
            </a:pPr>
            <a:endParaRPr lang="en-US" sz="1400" b="1" dirty="0">
              <a:sym typeface="Gotham Book" charset="0"/>
            </a:endParaRPr>
          </a:p>
          <a:p>
            <a:pPr defTabSz="1088474">
              <a:lnSpc>
                <a:spcPct val="120000"/>
              </a:lnSpc>
              <a:spcAft>
                <a:spcPts val="400"/>
              </a:spcAft>
            </a:pPr>
            <a:r>
              <a:rPr lang="en-US" sz="1400" b="1" dirty="0">
                <a:sym typeface="Gotham Book" charset="0"/>
              </a:rPr>
              <a:t>Identify Goals</a:t>
            </a:r>
          </a:p>
          <a:p>
            <a:pPr defTabSz="1088474">
              <a:lnSpc>
                <a:spcPct val="120000"/>
              </a:lnSpc>
              <a:spcAft>
                <a:spcPts val="400"/>
              </a:spcAft>
            </a:pPr>
            <a:r>
              <a:rPr lang="en-US" sz="1100" dirty="0">
                <a:cs typeface="Frutiger Next Pro Light"/>
              </a:rPr>
              <a:t>What goals lead to the behavioral patterns identified? Infer these goals and tie them into your persona’s narrative.</a:t>
            </a:r>
          </a:p>
          <a:p>
            <a:pPr defTabSz="1088474">
              <a:lnSpc>
                <a:spcPct val="120000"/>
              </a:lnSpc>
              <a:spcAft>
                <a:spcPts val="400"/>
              </a:spcAft>
            </a:pPr>
            <a:endParaRPr lang="en-US" sz="1100" dirty="0">
              <a:cs typeface="Frutiger Next Pro Light"/>
            </a:endParaRPr>
          </a:p>
          <a:p>
            <a:pPr defTabSz="1088474">
              <a:lnSpc>
                <a:spcPct val="120000"/>
              </a:lnSpc>
              <a:spcAft>
                <a:spcPts val="400"/>
              </a:spcAft>
            </a:pPr>
            <a:r>
              <a:rPr lang="en-US" sz="1400" b="1" dirty="0">
                <a:cs typeface="Frutiger Next Pro Light"/>
              </a:rPr>
              <a:t>Create a Narrative</a:t>
            </a:r>
          </a:p>
          <a:p>
            <a:pPr defTabSz="1088474">
              <a:lnSpc>
                <a:spcPct val="120000"/>
              </a:lnSpc>
              <a:spcAft>
                <a:spcPts val="400"/>
              </a:spcAft>
            </a:pPr>
            <a:r>
              <a:rPr lang="en-US" sz="1100" dirty="0">
                <a:cs typeface="Frutiger Next Pro Light"/>
              </a:rPr>
              <a:t>Include enough detail to cover basic demographics and to weave behavior patterns into the story. The detail should not exceed the depth of your research.</a:t>
            </a:r>
          </a:p>
          <a:p>
            <a:pPr defTabSz="1088474">
              <a:lnSpc>
                <a:spcPct val="120000"/>
              </a:lnSpc>
              <a:spcAft>
                <a:spcPts val="400"/>
              </a:spcAft>
            </a:pPr>
            <a:endParaRPr lang="en-US" sz="1100" dirty="0">
              <a:cs typeface="Frutiger Next Pro Light"/>
            </a:endParaRPr>
          </a:p>
          <a:p>
            <a:pPr defTabSz="1088474">
              <a:lnSpc>
                <a:spcPct val="120000"/>
              </a:lnSpc>
              <a:spcAft>
                <a:spcPts val="400"/>
              </a:spcAft>
            </a:pPr>
            <a:r>
              <a:rPr lang="en-US" sz="1400" b="1" dirty="0">
                <a:sym typeface="Gotham Book" charset="0"/>
              </a:rPr>
              <a:t>Resources</a:t>
            </a:r>
          </a:p>
          <a:p>
            <a:pPr defTabSz="1088474">
              <a:lnSpc>
                <a:spcPct val="120000"/>
              </a:lnSpc>
              <a:spcAft>
                <a:spcPts val="400"/>
              </a:spcAft>
            </a:pPr>
            <a:r>
              <a:rPr lang="en-US" sz="1100" i="1" dirty="0">
                <a:cs typeface="Frutiger Next Pro Light"/>
              </a:rPr>
              <a:t>Photos</a:t>
            </a:r>
          </a:p>
          <a:p>
            <a:pPr defTabSz="1088474">
              <a:lnSpc>
                <a:spcPct val="120000"/>
              </a:lnSpc>
              <a:spcAft>
                <a:spcPts val="400"/>
              </a:spcAft>
            </a:pPr>
            <a:r>
              <a:rPr lang="en-US" sz="1100" dirty="0">
                <a:sym typeface="Gotham Book" charset="0"/>
                <a:hlinkClick r:id="rId3"/>
              </a:rPr>
              <a:t>http://www.exactitudes.com/</a:t>
            </a:r>
            <a:endParaRPr lang="en-US" sz="1100" dirty="0">
              <a:cs typeface="Frutiger Next Pro Light"/>
            </a:endParaRPr>
          </a:p>
          <a:p>
            <a:pPr defTabSz="1088474">
              <a:lnSpc>
                <a:spcPct val="120000"/>
              </a:lnSpc>
              <a:spcAft>
                <a:spcPts val="400"/>
              </a:spcAft>
            </a:pPr>
            <a:r>
              <a:rPr lang="en-US" sz="1100" i="1" dirty="0">
                <a:cs typeface="Frutiger Next Pro Light"/>
              </a:rPr>
              <a:t>Process</a:t>
            </a:r>
          </a:p>
          <a:p>
            <a:pPr defTabSz="1088474">
              <a:lnSpc>
                <a:spcPct val="120000"/>
              </a:lnSpc>
              <a:spcAft>
                <a:spcPts val="400"/>
              </a:spcAft>
            </a:pPr>
            <a:r>
              <a:rPr lang="en-US" sz="1100" dirty="0">
                <a:cs typeface="Frutiger Next Pro Light"/>
              </a:rPr>
              <a:t>Alan Cooper, </a:t>
            </a:r>
            <a:r>
              <a:rPr lang="en-US" sz="1100" i="1" dirty="0">
                <a:cs typeface="Frutiger Next Pro Light"/>
              </a:rPr>
              <a:t>About Face</a:t>
            </a:r>
          </a:p>
          <a:p>
            <a:pPr defTabSz="1088474">
              <a:lnSpc>
                <a:spcPct val="120000"/>
              </a:lnSpc>
              <a:spcAft>
                <a:spcPts val="400"/>
              </a:spcAft>
            </a:pPr>
            <a:r>
              <a:rPr lang="en-US" sz="1100" dirty="0">
                <a:cs typeface="Frutiger Next Pro Light"/>
              </a:rPr>
              <a:t> </a:t>
            </a:r>
          </a:p>
          <a:p>
            <a:pPr defTabSz="1088474">
              <a:lnSpc>
                <a:spcPct val="120000"/>
              </a:lnSpc>
              <a:spcAft>
                <a:spcPts val="400"/>
              </a:spcAft>
            </a:pPr>
            <a:endParaRPr lang="en-US" sz="1100" dirty="0">
              <a:cs typeface="Frutiger Next Pro Light"/>
            </a:endParaRPr>
          </a:p>
          <a:p>
            <a:pPr defTabSz="1088474">
              <a:lnSpc>
                <a:spcPct val="120000"/>
              </a:lnSpc>
              <a:spcAft>
                <a:spcPts val="400"/>
              </a:spcAft>
            </a:pPr>
            <a:endParaRPr lang="en-US" sz="1100" dirty="0">
              <a:cs typeface="Frutiger Next Pro Light"/>
            </a:endParaRPr>
          </a:p>
          <a:p>
            <a:pPr defTabSz="1088474">
              <a:lnSpc>
                <a:spcPct val="120000"/>
              </a:lnSpc>
              <a:spcAft>
                <a:spcPts val="400"/>
              </a:spcAft>
            </a:pPr>
            <a:endParaRPr lang="en-US" sz="1100" dirty="0">
              <a:cs typeface="Frutiger Next Pro Light"/>
            </a:endParaRPr>
          </a:p>
        </p:txBody>
      </p:sp>
    </p:spTree>
    <p:extLst>
      <p:ext uri="{BB962C8B-B14F-4D97-AF65-F5344CB8AC3E}">
        <p14:creationId xmlns:p14="http://schemas.microsoft.com/office/powerpoint/2010/main" val="842071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r>
              <a:rPr lang="en-US" dirty="0"/>
              <a:t>Design informing models</a:t>
            </a:r>
          </a:p>
        </p:txBody>
      </p:sp>
      <p:sp>
        <p:nvSpPr>
          <p:cNvPr id="10" name="Rectangle 9">
            <a:extLst>
              <a:ext uri="{FF2B5EF4-FFF2-40B4-BE49-F238E27FC236}">
                <a16:creationId xmlns:a16="http://schemas.microsoft.com/office/drawing/2014/main" id="{4F37846D-F937-1B45-88C9-9E19D4BFDBFF}"/>
              </a:ext>
            </a:extLst>
          </p:cNvPr>
          <p:cNvSpPr/>
          <p:nvPr/>
        </p:nvSpPr>
        <p:spPr bwMode="auto">
          <a:xfrm>
            <a:off x="8646160" y="1786633"/>
            <a:ext cx="2844800" cy="4568201"/>
          </a:xfrm>
          <a:prstGeom prst="rect">
            <a:avLst/>
          </a:prstGeom>
          <a:noFill/>
          <a:ln w="6350" cap="flat" cmpd="sng" algn="ctr">
            <a:noFill/>
            <a:prstDash val="solid"/>
            <a:round/>
            <a:headEnd type="none" w="med" len="med"/>
            <a:tailEnd type="none" w="med" len="med"/>
          </a:ln>
          <a:effectLst/>
        </p:spPr>
        <p:txBody>
          <a:bodyPr vert="horz" wrap="square" lIns="91440" tIns="91440" rIns="91440" bIns="91440" numCol="1" rtlCol="0" anchor="t" anchorCtr="0" compatLnSpc="1">
            <a:prstTxWarp prst="textNoShape">
              <a:avLst/>
            </a:prstTxWarp>
          </a:bodyPr>
          <a:lstStyle/>
          <a:p>
            <a:pPr defTabSz="1088474">
              <a:lnSpc>
                <a:spcPct val="110000"/>
              </a:lnSpc>
              <a:spcBef>
                <a:spcPts val="1800"/>
              </a:spcBef>
              <a:spcAft>
                <a:spcPts val="400"/>
              </a:spcAft>
            </a:pPr>
            <a:r>
              <a:rPr lang="en-US" sz="1400" b="1" dirty="0">
                <a:ea typeface="Chronicle Display Light" charset="0"/>
                <a:cs typeface="Chronicle Display Light" charset="0"/>
                <a:sym typeface="Gotham Book" charset="0"/>
              </a:rPr>
              <a:t>Behavioral Patterns</a:t>
            </a:r>
          </a:p>
          <a:p>
            <a:pPr defTabSz="1088474">
              <a:lnSpc>
                <a:spcPct val="120000"/>
              </a:lnSpc>
              <a:spcAft>
                <a:spcPts val="400"/>
              </a:spcAft>
            </a:pPr>
            <a:r>
              <a:rPr lang="en-US" sz="1050" dirty="0">
                <a:sym typeface="Gotham Book" charset="0"/>
              </a:rPr>
              <a:t>Personas are a composite of key behaviors found in research. Synthesize characteristics related to these key behaviors to create your persona.</a:t>
            </a:r>
          </a:p>
          <a:p>
            <a:pPr defTabSz="1088474">
              <a:lnSpc>
                <a:spcPct val="120000"/>
              </a:lnSpc>
              <a:spcAft>
                <a:spcPts val="400"/>
              </a:spcAft>
            </a:pPr>
            <a:endParaRPr lang="en-US" sz="400" b="1" dirty="0">
              <a:sym typeface="Gotham Book" charset="0"/>
            </a:endParaRPr>
          </a:p>
          <a:p>
            <a:pPr defTabSz="1088474">
              <a:lnSpc>
                <a:spcPct val="120000"/>
              </a:lnSpc>
              <a:spcAft>
                <a:spcPts val="400"/>
              </a:spcAft>
            </a:pPr>
            <a:r>
              <a:rPr lang="en-US" sz="1400" b="1" dirty="0">
                <a:sym typeface="Gotham Book" charset="0"/>
              </a:rPr>
              <a:t>Identify Goals</a:t>
            </a:r>
          </a:p>
          <a:p>
            <a:pPr defTabSz="1088474">
              <a:lnSpc>
                <a:spcPct val="120000"/>
              </a:lnSpc>
              <a:spcAft>
                <a:spcPts val="400"/>
              </a:spcAft>
            </a:pPr>
            <a:r>
              <a:rPr lang="en-US" sz="1100" dirty="0">
                <a:cs typeface="Frutiger Next Pro Light"/>
              </a:rPr>
              <a:t>What goals lead to the behavioral patterns identified? Infer these goals and tie them into your persona’s narrative.</a:t>
            </a:r>
          </a:p>
          <a:p>
            <a:pPr defTabSz="1088474">
              <a:lnSpc>
                <a:spcPct val="120000"/>
              </a:lnSpc>
              <a:spcAft>
                <a:spcPts val="400"/>
              </a:spcAft>
            </a:pPr>
            <a:endParaRPr lang="en-US" sz="400" dirty="0">
              <a:cs typeface="Frutiger Next Pro Light"/>
            </a:endParaRPr>
          </a:p>
          <a:p>
            <a:pPr defTabSz="1088474">
              <a:lnSpc>
                <a:spcPct val="120000"/>
              </a:lnSpc>
              <a:spcAft>
                <a:spcPts val="400"/>
              </a:spcAft>
            </a:pPr>
            <a:r>
              <a:rPr lang="en-US" sz="1400" b="1" dirty="0">
                <a:cs typeface="Frutiger Next Pro Light"/>
              </a:rPr>
              <a:t>Create a Narrative</a:t>
            </a:r>
          </a:p>
          <a:p>
            <a:pPr defTabSz="1088474">
              <a:lnSpc>
                <a:spcPct val="120000"/>
              </a:lnSpc>
              <a:spcAft>
                <a:spcPts val="400"/>
              </a:spcAft>
            </a:pPr>
            <a:r>
              <a:rPr lang="en-US" sz="1100" dirty="0">
                <a:cs typeface="Frutiger Next Pro Light"/>
              </a:rPr>
              <a:t>Include enough detail to cover basic demographics and to weave behavior patterns into the story. The detail should not exceed the depth of your research.</a:t>
            </a:r>
          </a:p>
          <a:p>
            <a:pPr defTabSz="1088474">
              <a:lnSpc>
                <a:spcPct val="120000"/>
              </a:lnSpc>
              <a:spcAft>
                <a:spcPts val="400"/>
              </a:spcAft>
            </a:pPr>
            <a:endParaRPr lang="en-US" sz="400" dirty="0">
              <a:cs typeface="Frutiger Next Pro Light"/>
            </a:endParaRPr>
          </a:p>
          <a:p>
            <a:pPr defTabSz="1088474">
              <a:lnSpc>
                <a:spcPct val="120000"/>
              </a:lnSpc>
              <a:spcAft>
                <a:spcPts val="400"/>
              </a:spcAft>
            </a:pPr>
            <a:r>
              <a:rPr lang="en-US" sz="1400" b="1" dirty="0">
                <a:sym typeface="Gotham Book" charset="0"/>
              </a:rPr>
              <a:t>Resources</a:t>
            </a:r>
          </a:p>
          <a:p>
            <a:pPr defTabSz="1088474">
              <a:lnSpc>
                <a:spcPct val="120000"/>
              </a:lnSpc>
              <a:spcAft>
                <a:spcPts val="400"/>
              </a:spcAft>
            </a:pPr>
            <a:r>
              <a:rPr lang="en-US" sz="1100" i="1" dirty="0">
                <a:cs typeface="Frutiger Next Pro Light"/>
              </a:rPr>
              <a:t>Photos: </a:t>
            </a:r>
            <a:r>
              <a:rPr lang="en-US" sz="1100" dirty="0">
                <a:sym typeface="Gotham Book" charset="0"/>
                <a:hlinkClick r:id="rId2"/>
              </a:rPr>
              <a:t>http://www.exactitudes.com/</a:t>
            </a:r>
            <a:endParaRPr lang="en-US" sz="1100" dirty="0">
              <a:cs typeface="Frutiger Next Pro Light"/>
            </a:endParaRPr>
          </a:p>
          <a:p>
            <a:pPr defTabSz="1088474">
              <a:lnSpc>
                <a:spcPct val="120000"/>
              </a:lnSpc>
              <a:spcAft>
                <a:spcPts val="400"/>
              </a:spcAft>
            </a:pPr>
            <a:r>
              <a:rPr lang="en-US" sz="1100" i="1" dirty="0">
                <a:cs typeface="Frutiger Next Pro Light"/>
              </a:rPr>
              <a:t>Process: </a:t>
            </a:r>
            <a:r>
              <a:rPr lang="en-US" sz="1100" dirty="0">
                <a:cs typeface="Frutiger Next Pro Light"/>
              </a:rPr>
              <a:t>Alan Cooper, </a:t>
            </a:r>
            <a:r>
              <a:rPr lang="en-US" sz="1100" i="1" dirty="0">
                <a:cs typeface="Frutiger Next Pro Light"/>
              </a:rPr>
              <a:t>About Face</a:t>
            </a:r>
          </a:p>
          <a:p>
            <a:pPr defTabSz="1088474">
              <a:lnSpc>
                <a:spcPct val="120000"/>
              </a:lnSpc>
              <a:spcAft>
                <a:spcPts val="400"/>
              </a:spcAft>
            </a:pPr>
            <a:r>
              <a:rPr lang="en-US" sz="1100" dirty="0">
                <a:cs typeface="Frutiger Next Pro Light"/>
              </a:rPr>
              <a:t> </a:t>
            </a:r>
          </a:p>
          <a:p>
            <a:pPr defTabSz="1088474">
              <a:lnSpc>
                <a:spcPct val="120000"/>
              </a:lnSpc>
              <a:spcAft>
                <a:spcPts val="400"/>
              </a:spcAft>
            </a:pPr>
            <a:endParaRPr lang="en-US" sz="1100" dirty="0">
              <a:cs typeface="Frutiger Next Pro Light"/>
            </a:endParaRPr>
          </a:p>
          <a:p>
            <a:pPr defTabSz="1088474">
              <a:lnSpc>
                <a:spcPct val="120000"/>
              </a:lnSpc>
              <a:spcAft>
                <a:spcPts val="400"/>
              </a:spcAft>
            </a:pPr>
            <a:endParaRPr lang="en-US" sz="1100" dirty="0">
              <a:cs typeface="Frutiger Next Pro Light"/>
            </a:endParaRPr>
          </a:p>
          <a:p>
            <a:pPr defTabSz="1088474">
              <a:lnSpc>
                <a:spcPct val="120000"/>
              </a:lnSpc>
              <a:spcAft>
                <a:spcPts val="400"/>
              </a:spcAft>
            </a:pPr>
            <a:endParaRPr lang="en-US" sz="1100" dirty="0">
              <a:cs typeface="Frutiger Next Pro Light"/>
            </a:endParaRPr>
          </a:p>
        </p:txBody>
      </p:sp>
      <p:pic>
        <p:nvPicPr>
          <p:cNvPr id="6" name="Picture 5">
            <a:extLst>
              <a:ext uri="{FF2B5EF4-FFF2-40B4-BE49-F238E27FC236}">
                <a16:creationId xmlns:a16="http://schemas.microsoft.com/office/drawing/2014/main" id="{86F212C3-119C-5943-A460-2A645E7C3F4B}"/>
              </a:ext>
            </a:extLst>
          </p:cNvPr>
          <p:cNvPicPr>
            <a:picLocks noChangeAspect="1"/>
          </p:cNvPicPr>
          <p:nvPr/>
        </p:nvPicPr>
        <p:blipFill rotWithShape="1">
          <a:blip r:embed="rId3" cstate="print">
            <a:alphaModFix amt="85000"/>
            <a:extLst>
              <a:ext uri="{28A0092B-C50C-407E-A947-70E740481C1C}">
                <a14:useLocalDpi xmlns:a14="http://schemas.microsoft.com/office/drawing/2010/main" val="0"/>
              </a:ext>
            </a:extLst>
          </a:blip>
          <a:srcRect l="6527" t="5518" r="2821"/>
          <a:stretch/>
        </p:blipFill>
        <p:spPr>
          <a:xfrm>
            <a:off x="792480" y="1859203"/>
            <a:ext cx="7668354" cy="4495631"/>
          </a:xfrm>
          <a:prstGeom prst="rect">
            <a:avLst/>
          </a:prstGeom>
        </p:spPr>
      </p:pic>
      <p:sp>
        <p:nvSpPr>
          <p:cNvPr id="7" name="Title 1">
            <a:extLst>
              <a:ext uri="{FF2B5EF4-FFF2-40B4-BE49-F238E27FC236}">
                <a16:creationId xmlns:a16="http://schemas.microsoft.com/office/drawing/2014/main" id="{BCBB1C3A-BE56-5847-87C3-DBE68E0678A2}"/>
              </a:ext>
            </a:extLst>
          </p:cNvPr>
          <p:cNvSpPr>
            <a:spLocks noGrp="1"/>
          </p:cNvSpPr>
          <p:nvPr>
            <p:ph type="title"/>
          </p:nvPr>
        </p:nvSpPr>
        <p:spPr>
          <a:xfrm>
            <a:off x="914400" y="694944"/>
            <a:ext cx="10363200" cy="594360"/>
          </a:xfrm>
        </p:spPr>
        <p:txBody>
          <a:bodyPr/>
          <a:lstStyle/>
          <a:p>
            <a:r>
              <a:rPr lang="en-US" dirty="0"/>
              <a:t>Personas </a:t>
            </a:r>
            <a:r>
              <a:rPr lang="en-US" dirty="0">
                <a:solidFill>
                  <a:schemeClr val="bg1">
                    <a:lumMod val="85000"/>
                  </a:schemeClr>
                </a:solidFill>
              </a:rPr>
              <a:t>Modeling Users</a:t>
            </a:r>
          </a:p>
        </p:txBody>
      </p:sp>
    </p:spTree>
    <p:extLst>
      <p:ext uri="{BB962C8B-B14F-4D97-AF65-F5344CB8AC3E}">
        <p14:creationId xmlns:p14="http://schemas.microsoft.com/office/powerpoint/2010/main" val="245439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Workshop Prep</a:t>
            </a:r>
          </a:p>
        </p:txBody>
      </p:sp>
      <p:sp>
        <p:nvSpPr>
          <p:cNvPr id="5" name="Text Placeholder 4"/>
          <p:cNvSpPr>
            <a:spLocks noGrp="1"/>
          </p:cNvSpPr>
          <p:nvPr>
            <p:ph type="body" sz="quarter" idx="15"/>
          </p:nvPr>
        </p:nvSpPr>
        <p:spPr/>
        <p:txBody>
          <a:bodyPr/>
          <a:lstStyle/>
          <a:p>
            <a:r>
              <a:rPr lang="en-US" dirty="0"/>
              <a:t>Workshop</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072553" cy="1477328"/>
          </a:xfrm>
          <a:prstGeom prst="rect">
            <a:avLst/>
          </a:prstGeom>
          <a:noFill/>
        </p:spPr>
        <p:txBody>
          <a:bodyPr wrap="square" rtlCol="0">
            <a:spAutoFit/>
          </a:bodyPr>
          <a:lstStyle/>
          <a:p>
            <a:pPr marL="342900" indent="-342900">
              <a:spcBef>
                <a:spcPts val="1200"/>
              </a:spcBef>
              <a:buFont typeface="+mj-lt"/>
              <a:buAutoNum type="arabicPeriod"/>
            </a:pPr>
            <a:r>
              <a:rPr lang="en-US" sz="2000" dirty="0">
                <a:latin typeface="Cousine" panose="02070409020205020404" pitchFamily="49" charset="0"/>
                <a:cs typeface="Cousine" panose="02070409020205020404" pitchFamily="49" charset="0"/>
              </a:rPr>
              <a:t>Split up into groups with one Deloitte Digital lead each</a:t>
            </a:r>
          </a:p>
          <a:p>
            <a:pPr marL="342900" indent="-342900">
              <a:spcBef>
                <a:spcPts val="1200"/>
              </a:spcBef>
              <a:buFont typeface="+mj-lt"/>
              <a:buAutoNum type="arabicPeriod"/>
            </a:pPr>
            <a:r>
              <a:rPr lang="en-US" sz="2000" dirty="0">
                <a:latin typeface="Cousine" panose="02070409020205020404" pitchFamily="49" charset="0"/>
                <a:cs typeface="Cousine" panose="02070409020205020404" pitchFamily="49" charset="0"/>
              </a:rPr>
              <a:t>Circle up and review your interview tips and question sheets</a:t>
            </a:r>
          </a:p>
        </p:txBody>
      </p:sp>
    </p:spTree>
    <p:extLst>
      <p:ext uri="{BB962C8B-B14F-4D97-AF65-F5344CB8AC3E}">
        <p14:creationId xmlns:p14="http://schemas.microsoft.com/office/powerpoint/2010/main" val="3130601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Workshop Prompt and Directions</a:t>
            </a:r>
          </a:p>
        </p:txBody>
      </p:sp>
      <p:sp>
        <p:nvSpPr>
          <p:cNvPr id="5" name="Text Placeholder 4"/>
          <p:cNvSpPr>
            <a:spLocks noGrp="1"/>
          </p:cNvSpPr>
          <p:nvPr>
            <p:ph type="body" sz="quarter" idx="15"/>
          </p:nvPr>
        </p:nvSpPr>
        <p:spPr/>
        <p:txBody>
          <a:bodyPr/>
          <a:lstStyle/>
          <a:p>
            <a:r>
              <a:rPr lang="en-US" dirty="0"/>
              <a:t>workshop</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072553" cy="1384995"/>
          </a:xfrm>
          <a:prstGeom prst="rect">
            <a:avLst/>
          </a:prstGeom>
          <a:noFill/>
        </p:spPr>
        <p:txBody>
          <a:bodyPr wrap="square" rtlCol="0">
            <a:spAutoFit/>
          </a:bodyPr>
          <a:lstStyle/>
          <a:p>
            <a:pPr>
              <a:spcBef>
                <a:spcPts val="1200"/>
              </a:spcBef>
            </a:pPr>
            <a:r>
              <a:rPr lang="en-US" sz="2800" b="1" dirty="0">
                <a:latin typeface="Cousine" panose="02070409020205020404" pitchFamily="49" charset="0"/>
                <a:cs typeface="Cousine" panose="02070409020205020404" pitchFamily="49" charset="0"/>
              </a:rPr>
              <a:t>Your goal is to figure out what we did over the winter holiday season.</a:t>
            </a:r>
          </a:p>
        </p:txBody>
      </p:sp>
      <p:sp>
        <p:nvSpPr>
          <p:cNvPr id="7" name="TextBox 6">
            <a:extLst>
              <a:ext uri="{FF2B5EF4-FFF2-40B4-BE49-F238E27FC236}">
                <a16:creationId xmlns:a16="http://schemas.microsoft.com/office/drawing/2014/main" id="{982DB9D7-FB5C-D840-AF0F-5B1BAEC4736A}"/>
              </a:ext>
            </a:extLst>
          </p:cNvPr>
          <p:cNvSpPr txBox="1"/>
          <p:nvPr/>
        </p:nvSpPr>
        <p:spPr>
          <a:xfrm>
            <a:off x="914400" y="3303807"/>
            <a:ext cx="7403124" cy="2862322"/>
          </a:xfrm>
          <a:prstGeom prst="rect">
            <a:avLst/>
          </a:prstGeom>
          <a:noFill/>
        </p:spPr>
        <p:txBody>
          <a:bodyPr wrap="square" rtlCol="0">
            <a:spAutoFit/>
          </a:bodyPr>
          <a:lstStyle/>
          <a:p>
            <a:pPr marL="342900" indent="-342900">
              <a:spcBef>
                <a:spcPts val="1200"/>
              </a:spcBef>
              <a:buFont typeface="Arial" panose="020B0604020202020204" pitchFamily="34" charset="0"/>
              <a:buChar char="•"/>
            </a:pPr>
            <a:r>
              <a:rPr lang="en-US" sz="2000" dirty="0">
                <a:latin typeface="Cousine" panose="02070409020205020404" pitchFamily="49" charset="0"/>
                <a:cs typeface="Cousine" panose="02070409020205020404" pitchFamily="49" charset="0"/>
              </a:rPr>
              <a:t>In clockwise order, take turns asking 3 questions to the interviewee.</a:t>
            </a:r>
          </a:p>
          <a:p>
            <a:pPr marL="342900" indent="-342900">
              <a:spcBef>
                <a:spcPts val="1200"/>
              </a:spcBef>
              <a:buFont typeface="Arial" panose="020B0604020202020204" pitchFamily="34" charset="0"/>
              <a:buChar char="•"/>
            </a:pPr>
            <a:r>
              <a:rPr lang="en-US" sz="2000" dirty="0">
                <a:latin typeface="Cousine" panose="02070409020205020404" pitchFamily="49" charset="0"/>
                <a:cs typeface="Cousine" panose="02070409020205020404" pitchFamily="49" charset="0"/>
              </a:rPr>
              <a:t>After every 3 questions, pause. If you did not ask questions, give feedback to the interviewer using your tips sheet.</a:t>
            </a:r>
          </a:p>
          <a:p>
            <a:pPr marL="342900" indent="-342900">
              <a:spcBef>
                <a:spcPts val="1200"/>
              </a:spcBef>
              <a:buFont typeface="Arial" panose="020B0604020202020204" pitchFamily="34" charset="0"/>
              <a:buChar char="•"/>
            </a:pPr>
            <a:r>
              <a:rPr lang="en-US" sz="2000" dirty="0">
                <a:latin typeface="Cousine" panose="02070409020205020404" pitchFamily="49" charset="0"/>
                <a:cs typeface="Cousine" panose="02070409020205020404" pitchFamily="49" charset="0"/>
              </a:rPr>
              <a:t>After a short round of feedback, pass the role of interviewer to the next person and continue the interview!</a:t>
            </a:r>
          </a:p>
        </p:txBody>
      </p:sp>
    </p:spTree>
    <p:extLst>
      <p:ext uri="{BB962C8B-B14F-4D97-AF65-F5344CB8AC3E}">
        <p14:creationId xmlns:p14="http://schemas.microsoft.com/office/powerpoint/2010/main" val="39409916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solidFill>
                  <a:schemeClr val="bg1"/>
                </a:solidFill>
              </a:rPr>
              <a:t>Appendix</a:t>
            </a:r>
          </a:p>
        </p:txBody>
      </p:sp>
    </p:spTree>
    <p:extLst>
      <p:ext uri="{BB962C8B-B14F-4D97-AF65-F5344CB8AC3E}">
        <p14:creationId xmlns:p14="http://schemas.microsoft.com/office/powerpoint/2010/main" val="41963875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Interviewing Process in Design</a:t>
            </a:r>
          </a:p>
        </p:txBody>
      </p:sp>
      <p:sp>
        <p:nvSpPr>
          <p:cNvPr id="5" name="Text Placeholder 4"/>
          <p:cNvSpPr>
            <a:spLocks noGrp="1"/>
          </p:cNvSpPr>
          <p:nvPr>
            <p:ph type="body" sz="quarter" idx="15"/>
          </p:nvPr>
        </p:nvSpPr>
        <p:spPr/>
        <p:txBody>
          <a:bodyPr/>
          <a:lstStyle/>
          <a:p>
            <a:r>
              <a:rPr lang="en-US" dirty="0"/>
              <a:t>Interviewing 101</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2862322"/>
          </a:xfrm>
          <a:prstGeom prst="rect">
            <a:avLst/>
          </a:prstGeom>
          <a:noFill/>
        </p:spPr>
        <p:txBody>
          <a:bodyPr wrap="square" rtlCol="0">
            <a:spAutoFit/>
          </a:bodyPr>
          <a:lstStyle/>
          <a:p>
            <a:pPr marL="457200" indent="-457200">
              <a:buFont typeface="+mj-lt"/>
              <a:buAutoNum type="arabicPeriod"/>
            </a:pPr>
            <a:r>
              <a:rPr lang="en-US" sz="2000" dirty="0"/>
              <a:t>Deeply studying people, ideally in their context</a:t>
            </a:r>
          </a:p>
          <a:p>
            <a:pPr marL="457200" indent="-457200">
              <a:buFont typeface="+mj-lt"/>
              <a:buAutoNum type="arabicPeriod"/>
            </a:pPr>
            <a:endParaRPr lang="en-US" sz="2000" dirty="0"/>
          </a:p>
          <a:p>
            <a:pPr marL="457200" indent="-457200">
              <a:buFont typeface="+mj-lt"/>
              <a:buAutoNum type="arabicPeriod"/>
            </a:pPr>
            <a:r>
              <a:rPr lang="en-US" sz="2000" dirty="0"/>
              <a:t>Exploring the meaning behind their behaviors</a:t>
            </a:r>
          </a:p>
          <a:p>
            <a:pPr marL="457200" indent="-457200">
              <a:buFont typeface="+mj-lt"/>
              <a:buAutoNum type="arabicPeriod"/>
            </a:pPr>
            <a:endParaRPr lang="en-US" sz="2000" dirty="0"/>
          </a:p>
          <a:p>
            <a:pPr marL="457200" indent="-457200">
              <a:buFont typeface="+mj-lt"/>
              <a:buAutoNum type="arabicPeriod"/>
            </a:pPr>
            <a:r>
              <a:rPr lang="en-US" sz="2000" dirty="0"/>
              <a:t>Making sense of the data using inference, interpretation, analysis, and synthesis</a:t>
            </a:r>
          </a:p>
          <a:p>
            <a:pPr marL="457200" indent="-457200">
              <a:buFont typeface="+mj-lt"/>
              <a:buAutoNum type="arabicPeriod"/>
            </a:pPr>
            <a:endParaRPr lang="en-US" sz="2000" dirty="0"/>
          </a:p>
          <a:p>
            <a:pPr marL="457200" indent="-457200">
              <a:buFont typeface="+mj-lt"/>
              <a:buAutoNum type="arabicPeriod"/>
            </a:pPr>
            <a:r>
              <a:rPr lang="en-US" sz="2000" dirty="0"/>
              <a:t>Using those insights to point toward a design, service, product, or solution</a:t>
            </a:r>
          </a:p>
        </p:txBody>
      </p:sp>
    </p:spTree>
    <p:extLst>
      <p:ext uri="{BB962C8B-B14F-4D97-AF65-F5344CB8AC3E}">
        <p14:creationId xmlns:p14="http://schemas.microsoft.com/office/powerpoint/2010/main" val="17137558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Ground Rules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t>Check your worldview at the door</a:t>
            </a:r>
          </a:p>
          <a:p>
            <a:r>
              <a:rPr lang="en-US" sz="1600" dirty="0">
                <a:latin typeface="Cousine" panose="02070409020205020404" pitchFamily="49" charset="0"/>
                <a:cs typeface="Cousine" panose="02070409020205020404" pitchFamily="49" charset="0"/>
              </a:rPr>
              <a:t>Don’t become invested in a particular outcome or expect any set of answers.</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solidFill>
                  <a:schemeClr val="bg1">
                    <a:lumMod val="85000"/>
                  </a:schemeClr>
                </a:solidFill>
              </a:rPr>
              <a:t>Embrace how other people see the world</a:t>
            </a:r>
          </a:p>
          <a:p>
            <a:r>
              <a:rPr lang="en-US" sz="1600" dirty="0">
                <a:solidFill>
                  <a:schemeClr val="bg1">
                    <a:lumMod val="85000"/>
                  </a:schemeClr>
                </a:solidFill>
                <a:latin typeface="Cousine" panose="02070409020205020404" pitchFamily="49" charset="0"/>
                <a:cs typeface="Cousine" panose="02070409020205020404" pitchFamily="49" charset="0"/>
              </a:rPr>
              <a:t>Instead of asking people to come to you, go where they are. In order to embrace their world, you need to be in it. You will benefit by interviewing them in their own environment.</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399" y="4598743"/>
            <a:ext cx="6832121" cy="1384995"/>
          </a:xfrm>
          <a:prstGeom prst="rect">
            <a:avLst/>
          </a:prstGeom>
          <a:noFill/>
        </p:spPr>
        <p:txBody>
          <a:bodyPr wrap="square" rtlCol="0">
            <a:spAutoFit/>
          </a:bodyPr>
          <a:lstStyle/>
          <a:p>
            <a:r>
              <a:rPr lang="en-US" sz="2000" b="1" dirty="0">
                <a:solidFill>
                  <a:schemeClr val="bg1">
                    <a:lumMod val="85000"/>
                  </a:schemeClr>
                </a:solidFill>
              </a:rPr>
              <a:t>Be strategic when building rapport</a:t>
            </a:r>
          </a:p>
          <a:p>
            <a:r>
              <a:rPr lang="en-US" sz="1600" dirty="0">
                <a:solidFill>
                  <a:schemeClr val="bg1">
                    <a:lumMod val="85000"/>
                  </a:schemeClr>
                </a:solidFill>
                <a:latin typeface="Cousine" panose="02070409020205020404" pitchFamily="49" charset="0"/>
                <a:cs typeface="Cousine" panose="02070409020205020404" pitchFamily="49" charset="0"/>
              </a:rPr>
              <a:t>Reach out ahead of the interview. Be selective about talking about yourself. Stay neutral. Reflect questions back to the user. Be aware of your body language.</a:t>
            </a:r>
          </a:p>
        </p:txBody>
      </p:sp>
    </p:spTree>
    <p:extLst>
      <p:ext uri="{BB962C8B-B14F-4D97-AF65-F5344CB8AC3E}">
        <p14:creationId xmlns:p14="http://schemas.microsoft.com/office/powerpoint/2010/main" val="1594783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Ground Rules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solidFill>
                  <a:schemeClr val="bg1">
                    <a:lumMod val="85000"/>
                  </a:schemeClr>
                </a:solidFill>
              </a:rPr>
              <a:t>Check your worldview at the door</a:t>
            </a:r>
          </a:p>
          <a:p>
            <a:r>
              <a:rPr lang="en-US" sz="1600" dirty="0">
                <a:solidFill>
                  <a:schemeClr val="bg1">
                    <a:lumMod val="85000"/>
                  </a:schemeClr>
                </a:solidFill>
                <a:latin typeface="Cousine" panose="02070409020205020404" pitchFamily="49" charset="0"/>
                <a:cs typeface="Cousine" panose="02070409020205020404" pitchFamily="49" charset="0"/>
              </a:rPr>
              <a:t>Don’t become invested in a particular outcome or expect any set of answers.</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t>Embrace how other people see the world</a:t>
            </a:r>
          </a:p>
          <a:p>
            <a:r>
              <a:rPr lang="en-US" sz="1600" dirty="0">
                <a:latin typeface="Cousine" panose="02070409020205020404" pitchFamily="49" charset="0"/>
                <a:cs typeface="Cousine" panose="02070409020205020404" pitchFamily="49" charset="0"/>
              </a:rPr>
              <a:t>Instead of asking people to come to you, go where they are. In order to embrace their world, you need to be in it. You will benefit by interviewing them in their own environment.</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399" y="4598743"/>
            <a:ext cx="6832121" cy="1384995"/>
          </a:xfrm>
          <a:prstGeom prst="rect">
            <a:avLst/>
          </a:prstGeom>
          <a:noFill/>
        </p:spPr>
        <p:txBody>
          <a:bodyPr wrap="square" rtlCol="0">
            <a:spAutoFit/>
          </a:bodyPr>
          <a:lstStyle/>
          <a:p>
            <a:r>
              <a:rPr lang="en-US" sz="2000" b="1" dirty="0">
                <a:solidFill>
                  <a:schemeClr val="bg1">
                    <a:lumMod val="85000"/>
                  </a:schemeClr>
                </a:solidFill>
              </a:rPr>
              <a:t>Be strategic when building rapport</a:t>
            </a:r>
          </a:p>
          <a:p>
            <a:r>
              <a:rPr lang="en-US" sz="1600" dirty="0">
                <a:solidFill>
                  <a:schemeClr val="bg1">
                    <a:lumMod val="85000"/>
                  </a:schemeClr>
                </a:solidFill>
                <a:latin typeface="Cousine" panose="02070409020205020404" pitchFamily="49" charset="0"/>
                <a:cs typeface="Cousine" panose="02070409020205020404" pitchFamily="49" charset="0"/>
              </a:rPr>
              <a:t>Reach out ahead of the interview. Be selective about talking about yourself. Stay neutral. Reflect questions back to the user. Be aware of your body language.</a:t>
            </a:r>
          </a:p>
        </p:txBody>
      </p:sp>
    </p:spTree>
    <p:extLst>
      <p:ext uri="{BB962C8B-B14F-4D97-AF65-F5344CB8AC3E}">
        <p14:creationId xmlns:p14="http://schemas.microsoft.com/office/powerpoint/2010/main" val="28096348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Ground Rules</a:t>
            </a:r>
          </a:p>
        </p:txBody>
      </p:sp>
      <p:sp>
        <p:nvSpPr>
          <p:cNvPr id="5" name="Text Placeholder 4"/>
          <p:cNvSpPr>
            <a:spLocks noGrp="1"/>
          </p:cNvSpPr>
          <p:nvPr>
            <p:ph type="body" sz="quarter" idx="15"/>
          </p:nvPr>
        </p:nvSpPr>
        <p:spPr/>
        <p:txBody>
          <a:bodyPr/>
          <a:lstStyle/>
          <a:p>
            <a:r>
              <a:rPr lang="en-US" dirty="0"/>
              <a:t>The art of the interview</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solidFill>
                  <a:schemeClr val="bg1">
                    <a:lumMod val="85000"/>
                  </a:schemeClr>
                </a:solidFill>
              </a:rPr>
              <a:t>Check your worldview at the door</a:t>
            </a:r>
          </a:p>
          <a:p>
            <a:r>
              <a:rPr lang="en-US" sz="1600" dirty="0">
                <a:solidFill>
                  <a:schemeClr val="bg1">
                    <a:lumMod val="85000"/>
                  </a:schemeClr>
                </a:solidFill>
                <a:latin typeface="Cousine" panose="02070409020205020404" pitchFamily="49" charset="0"/>
                <a:cs typeface="Cousine" panose="02070409020205020404" pitchFamily="49" charset="0"/>
              </a:rPr>
              <a:t>Don’t become invested in a particular outcome or expect any set of answers.</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solidFill>
                  <a:schemeClr val="bg1">
                    <a:lumMod val="85000"/>
                  </a:schemeClr>
                </a:solidFill>
              </a:rPr>
              <a:t>Embrace how other people see the world</a:t>
            </a:r>
          </a:p>
          <a:p>
            <a:r>
              <a:rPr lang="en-US" sz="1600" dirty="0">
                <a:solidFill>
                  <a:schemeClr val="bg1">
                    <a:lumMod val="85000"/>
                  </a:schemeClr>
                </a:solidFill>
                <a:latin typeface="Cousine" panose="02070409020205020404" pitchFamily="49" charset="0"/>
                <a:cs typeface="Cousine" panose="02070409020205020404" pitchFamily="49" charset="0"/>
              </a:rPr>
              <a:t>Instead of asking people to come to you, go where they are. In order to embrace their world, you need to be in it. You will benefit by interviewing them in their own environment.</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399" y="4598743"/>
            <a:ext cx="6832121" cy="1384995"/>
          </a:xfrm>
          <a:prstGeom prst="rect">
            <a:avLst/>
          </a:prstGeom>
          <a:noFill/>
        </p:spPr>
        <p:txBody>
          <a:bodyPr wrap="square" rtlCol="0">
            <a:spAutoFit/>
          </a:bodyPr>
          <a:lstStyle/>
          <a:p>
            <a:r>
              <a:rPr lang="en-US" sz="2000" b="1" dirty="0"/>
              <a:t>Be strategic when building rapport</a:t>
            </a:r>
          </a:p>
          <a:p>
            <a:r>
              <a:rPr lang="en-US" sz="1600" dirty="0">
                <a:latin typeface="Cousine" panose="02070409020205020404" pitchFamily="49" charset="0"/>
                <a:cs typeface="Cousine" panose="02070409020205020404" pitchFamily="49" charset="0"/>
              </a:rPr>
              <a:t>Reach out ahead of the interview. Be selective about talking about yourself. Stay neutral. Reflect questions back to the user. Be aware of your body language.</a:t>
            </a:r>
          </a:p>
        </p:txBody>
      </p:sp>
    </p:spTree>
    <p:extLst>
      <p:ext uri="{BB962C8B-B14F-4D97-AF65-F5344CB8AC3E}">
        <p14:creationId xmlns:p14="http://schemas.microsoft.com/office/powerpoint/2010/main" val="4291748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C63578F-E83E-7540-9E91-9CA731A8866B}"/>
              </a:ext>
            </a:extLst>
          </p:cNvPr>
          <p:cNvSpPr/>
          <p:nvPr/>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bg1"/>
              </a:solidFill>
            </a:endParaRPr>
          </a:p>
        </p:txBody>
      </p:sp>
      <p:sp>
        <p:nvSpPr>
          <p:cNvPr id="2" name="Title 1"/>
          <p:cNvSpPr>
            <a:spLocks noGrp="1"/>
          </p:cNvSpPr>
          <p:nvPr>
            <p:ph type="title"/>
          </p:nvPr>
        </p:nvSpPr>
        <p:spPr>
          <a:xfrm>
            <a:off x="914400" y="694944"/>
            <a:ext cx="3922143" cy="594360"/>
          </a:xfrm>
        </p:spPr>
        <p:txBody>
          <a:bodyPr/>
          <a:lstStyle/>
          <a:p>
            <a:r>
              <a:rPr lang="en-US" dirty="0"/>
              <a:t>Cognitive Empathy</a:t>
            </a:r>
          </a:p>
        </p:txBody>
      </p:sp>
      <p:sp>
        <p:nvSpPr>
          <p:cNvPr id="5" name="Text Placeholder 4"/>
          <p:cNvSpPr>
            <a:spLocks noGrp="1"/>
          </p:cNvSpPr>
          <p:nvPr>
            <p:ph type="body" sz="quarter" idx="15"/>
          </p:nvPr>
        </p:nvSpPr>
        <p:spPr/>
        <p:txBody>
          <a:bodyPr/>
          <a:lstStyle/>
          <a:p>
            <a:r>
              <a:rPr lang="en-US" dirty="0"/>
              <a:t>What is empathy?</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27517"/>
            <a:ext cx="3922143" cy="2554545"/>
          </a:xfrm>
          <a:prstGeom prst="rect">
            <a:avLst/>
          </a:prstGeom>
          <a:noFill/>
        </p:spPr>
        <p:txBody>
          <a:bodyPr wrap="square" rtlCol="0">
            <a:spAutoFit/>
          </a:bodyPr>
          <a:lstStyle/>
          <a:p>
            <a:r>
              <a:rPr lang="en-US" sz="3200" dirty="0"/>
              <a:t>Understanding what went on in someone’s head as they worked towards something</a:t>
            </a:r>
          </a:p>
        </p:txBody>
      </p:sp>
      <p:sp>
        <p:nvSpPr>
          <p:cNvPr id="8" name="TextBox 7">
            <a:extLst>
              <a:ext uri="{FF2B5EF4-FFF2-40B4-BE49-F238E27FC236}">
                <a16:creationId xmlns:a16="http://schemas.microsoft.com/office/drawing/2014/main" id="{09501E70-1CE7-7445-8C94-BFEF9B8055B3}"/>
              </a:ext>
            </a:extLst>
          </p:cNvPr>
          <p:cNvSpPr txBox="1"/>
          <p:nvPr/>
        </p:nvSpPr>
        <p:spPr>
          <a:xfrm>
            <a:off x="6921261" y="1627517"/>
            <a:ext cx="4445479" cy="1569660"/>
          </a:xfrm>
          <a:prstGeom prst="rect">
            <a:avLst/>
          </a:prstGeom>
          <a:noFill/>
        </p:spPr>
        <p:txBody>
          <a:bodyPr wrap="square" rtlCol="0">
            <a:spAutoFit/>
          </a:bodyPr>
          <a:lstStyle/>
          <a:p>
            <a:r>
              <a:rPr lang="en-US" sz="3200" dirty="0">
                <a:solidFill>
                  <a:schemeClr val="bg1"/>
                </a:solidFill>
              </a:rPr>
              <a:t>Feeling the same emotion that another person is feeling</a:t>
            </a:r>
          </a:p>
        </p:txBody>
      </p:sp>
      <p:sp>
        <p:nvSpPr>
          <p:cNvPr id="9" name="Title 1">
            <a:extLst>
              <a:ext uri="{FF2B5EF4-FFF2-40B4-BE49-F238E27FC236}">
                <a16:creationId xmlns:a16="http://schemas.microsoft.com/office/drawing/2014/main" id="{1687543D-9CCA-ED4D-8911-1DBE6B49B22A}"/>
              </a:ext>
            </a:extLst>
          </p:cNvPr>
          <p:cNvSpPr txBox="1">
            <a:spLocks/>
          </p:cNvSpPr>
          <p:nvPr/>
        </p:nvSpPr>
        <p:spPr>
          <a:xfrm>
            <a:off x="6921260" y="694944"/>
            <a:ext cx="444548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r>
              <a:rPr lang="en-US" dirty="0">
                <a:solidFill>
                  <a:schemeClr val="bg1"/>
                </a:solidFill>
              </a:rPr>
              <a:t>Emotional Empathy</a:t>
            </a:r>
          </a:p>
        </p:txBody>
      </p:sp>
    </p:spTree>
    <p:extLst>
      <p:ext uri="{BB962C8B-B14F-4D97-AF65-F5344CB8AC3E}">
        <p14:creationId xmlns:p14="http://schemas.microsoft.com/office/powerpoint/2010/main" val="3931749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C63578F-E83E-7540-9E91-9CA731A8866B}"/>
              </a:ext>
            </a:extLst>
          </p:cNvPr>
          <p:cNvSpPr/>
          <p:nvPr/>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bg1"/>
              </a:solidFill>
            </a:endParaRPr>
          </a:p>
        </p:txBody>
      </p:sp>
      <p:sp>
        <p:nvSpPr>
          <p:cNvPr id="2" name="Title 1"/>
          <p:cNvSpPr>
            <a:spLocks noGrp="1"/>
          </p:cNvSpPr>
          <p:nvPr>
            <p:ph type="title"/>
          </p:nvPr>
        </p:nvSpPr>
        <p:spPr>
          <a:xfrm>
            <a:off x="914400" y="694944"/>
            <a:ext cx="3922143" cy="594360"/>
          </a:xfrm>
        </p:spPr>
        <p:txBody>
          <a:bodyPr/>
          <a:lstStyle/>
          <a:p>
            <a:r>
              <a:rPr lang="en-US" dirty="0"/>
              <a:t>Cognitive Empathy</a:t>
            </a:r>
          </a:p>
        </p:txBody>
      </p:sp>
      <p:sp>
        <p:nvSpPr>
          <p:cNvPr id="5" name="Text Placeholder 4"/>
          <p:cNvSpPr>
            <a:spLocks noGrp="1"/>
          </p:cNvSpPr>
          <p:nvPr>
            <p:ph type="body" sz="quarter" idx="15"/>
          </p:nvPr>
        </p:nvSpPr>
        <p:spPr/>
        <p:txBody>
          <a:bodyPr/>
          <a:lstStyle/>
          <a:p>
            <a:r>
              <a:rPr lang="en-US" dirty="0"/>
              <a:t>What is empathy?</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27517"/>
            <a:ext cx="3922143" cy="3046988"/>
          </a:xfrm>
          <a:prstGeom prst="rect">
            <a:avLst/>
          </a:prstGeom>
          <a:noFill/>
        </p:spPr>
        <p:txBody>
          <a:bodyPr wrap="square" rtlCol="0">
            <a:spAutoFit/>
          </a:bodyPr>
          <a:lstStyle/>
          <a:p>
            <a:r>
              <a:rPr lang="en-US" sz="3200" dirty="0"/>
              <a:t>Asking about the last time someone did something, and listening to the what, why, how, and when</a:t>
            </a:r>
          </a:p>
        </p:txBody>
      </p:sp>
      <p:sp>
        <p:nvSpPr>
          <p:cNvPr id="8" name="TextBox 7">
            <a:extLst>
              <a:ext uri="{FF2B5EF4-FFF2-40B4-BE49-F238E27FC236}">
                <a16:creationId xmlns:a16="http://schemas.microsoft.com/office/drawing/2014/main" id="{09501E70-1CE7-7445-8C94-BFEF9B8055B3}"/>
              </a:ext>
            </a:extLst>
          </p:cNvPr>
          <p:cNvSpPr txBox="1"/>
          <p:nvPr/>
        </p:nvSpPr>
        <p:spPr>
          <a:xfrm>
            <a:off x="6921261" y="1627517"/>
            <a:ext cx="4445479" cy="3046988"/>
          </a:xfrm>
          <a:prstGeom prst="rect">
            <a:avLst/>
          </a:prstGeom>
          <a:noFill/>
        </p:spPr>
        <p:txBody>
          <a:bodyPr wrap="square" rtlCol="0">
            <a:spAutoFit/>
          </a:bodyPr>
          <a:lstStyle/>
          <a:p>
            <a:r>
              <a:rPr lang="en-US" sz="3200" dirty="0">
                <a:solidFill>
                  <a:schemeClr val="bg1"/>
                </a:solidFill>
              </a:rPr>
              <a:t>That heart warming feeling when your friend gets married</a:t>
            </a:r>
          </a:p>
          <a:p>
            <a:endParaRPr lang="en-US" sz="3200" dirty="0">
              <a:solidFill>
                <a:schemeClr val="bg1"/>
              </a:solidFill>
            </a:endParaRPr>
          </a:p>
          <a:p>
            <a:r>
              <a:rPr lang="en-US" sz="3200" dirty="0">
                <a:solidFill>
                  <a:schemeClr val="bg1"/>
                </a:solidFill>
              </a:rPr>
              <a:t>Crying during a scene in a movie</a:t>
            </a:r>
          </a:p>
        </p:txBody>
      </p:sp>
      <p:sp>
        <p:nvSpPr>
          <p:cNvPr id="9" name="Title 1">
            <a:extLst>
              <a:ext uri="{FF2B5EF4-FFF2-40B4-BE49-F238E27FC236}">
                <a16:creationId xmlns:a16="http://schemas.microsoft.com/office/drawing/2014/main" id="{1687543D-9CCA-ED4D-8911-1DBE6B49B22A}"/>
              </a:ext>
            </a:extLst>
          </p:cNvPr>
          <p:cNvSpPr txBox="1">
            <a:spLocks/>
          </p:cNvSpPr>
          <p:nvPr/>
        </p:nvSpPr>
        <p:spPr>
          <a:xfrm>
            <a:off x="6921260" y="694944"/>
            <a:ext cx="444548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r>
              <a:rPr lang="en-US" dirty="0">
                <a:solidFill>
                  <a:schemeClr val="bg1"/>
                </a:solidFill>
              </a:rPr>
              <a:t>Emotional Empathy</a:t>
            </a:r>
          </a:p>
        </p:txBody>
      </p:sp>
    </p:spTree>
    <p:extLst>
      <p:ext uri="{BB962C8B-B14F-4D97-AF65-F5344CB8AC3E}">
        <p14:creationId xmlns:p14="http://schemas.microsoft.com/office/powerpoint/2010/main" val="4239622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C63578F-E83E-7540-9E91-9CA731A8866B}"/>
              </a:ext>
            </a:extLst>
          </p:cNvPr>
          <p:cNvSpPr/>
          <p:nvPr/>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bg1"/>
              </a:solidFill>
            </a:endParaRPr>
          </a:p>
        </p:txBody>
      </p:sp>
      <p:sp>
        <p:nvSpPr>
          <p:cNvPr id="2" name="Title 1"/>
          <p:cNvSpPr>
            <a:spLocks noGrp="1"/>
          </p:cNvSpPr>
          <p:nvPr>
            <p:ph type="title"/>
          </p:nvPr>
        </p:nvSpPr>
        <p:spPr>
          <a:xfrm>
            <a:off x="914400" y="694944"/>
            <a:ext cx="3922143" cy="594360"/>
          </a:xfrm>
        </p:spPr>
        <p:txBody>
          <a:bodyPr/>
          <a:lstStyle/>
          <a:p>
            <a:r>
              <a:rPr lang="en-US" dirty="0"/>
              <a:t>Cognitive Empathy</a:t>
            </a:r>
          </a:p>
        </p:txBody>
      </p:sp>
      <p:sp>
        <p:nvSpPr>
          <p:cNvPr id="5" name="Text Placeholder 4"/>
          <p:cNvSpPr>
            <a:spLocks noGrp="1"/>
          </p:cNvSpPr>
          <p:nvPr>
            <p:ph type="body" sz="quarter" idx="15"/>
          </p:nvPr>
        </p:nvSpPr>
        <p:spPr/>
        <p:txBody>
          <a:bodyPr/>
          <a:lstStyle/>
          <a:p>
            <a:r>
              <a:rPr lang="en-US" dirty="0"/>
              <a:t>What is empathy?</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27517"/>
            <a:ext cx="3922143" cy="1569660"/>
          </a:xfrm>
          <a:prstGeom prst="rect">
            <a:avLst/>
          </a:prstGeom>
          <a:noFill/>
        </p:spPr>
        <p:txBody>
          <a:bodyPr wrap="square" rtlCol="0">
            <a:spAutoFit/>
          </a:bodyPr>
          <a:lstStyle/>
          <a:p>
            <a:r>
              <a:rPr lang="en-US" sz="3200" dirty="0"/>
              <a:t>Viable in work, specific, and replicable</a:t>
            </a:r>
          </a:p>
        </p:txBody>
      </p:sp>
      <p:sp>
        <p:nvSpPr>
          <p:cNvPr id="8" name="TextBox 7">
            <a:extLst>
              <a:ext uri="{FF2B5EF4-FFF2-40B4-BE49-F238E27FC236}">
                <a16:creationId xmlns:a16="http://schemas.microsoft.com/office/drawing/2014/main" id="{09501E70-1CE7-7445-8C94-BFEF9B8055B3}"/>
              </a:ext>
            </a:extLst>
          </p:cNvPr>
          <p:cNvSpPr txBox="1"/>
          <p:nvPr/>
        </p:nvSpPr>
        <p:spPr>
          <a:xfrm>
            <a:off x="6921261" y="1627517"/>
            <a:ext cx="4445479" cy="1569660"/>
          </a:xfrm>
          <a:prstGeom prst="rect">
            <a:avLst/>
          </a:prstGeom>
          <a:noFill/>
        </p:spPr>
        <p:txBody>
          <a:bodyPr wrap="square" rtlCol="0">
            <a:spAutoFit/>
          </a:bodyPr>
          <a:lstStyle/>
          <a:p>
            <a:r>
              <a:rPr lang="en-US" sz="3200" dirty="0">
                <a:solidFill>
                  <a:schemeClr val="bg1"/>
                </a:solidFill>
              </a:rPr>
              <a:t>Not reliably replicable, directs attention without thought</a:t>
            </a:r>
          </a:p>
        </p:txBody>
      </p:sp>
      <p:sp>
        <p:nvSpPr>
          <p:cNvPr id="9" name="Title 1">
            <a:extLst>
              <a:ext uri="{FF2B5EF4-FFF2-40B4-BE49-F238E27FC236}">
                <a16:creationId xmlns:a16="http://schemas.microsoft.com/office/drawing/2014/main" id="{1687543D-9CCA-ED4D-8911-1DBE6B49B22A}"/>
              </a:ext>
            </a:extLst>
          </p:cNvPr>
          <p:cNvSpPr txBox="1">
            <a:spLocks/>
          </p:cNvSpPr>
          <p:nvPr/>
        </p:nvSpPr>
        <p:spPr>
          <a:xfrm>
            <a:off x="6921260" y="694944"/>
            <a:ext cx="4445480" cy="594360"/>
          </a:xfrm>
          <a:prstGeom prst="rect">
            <a:avLst/>
          </a:prstGeom>
        </p:spPr>
        <p:txBody>
          <a:bodyPr vert="horz" lIns="0" tIns="45720"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r>
              <a:rPr lang="en-US" dirty="0">
                <a:solidFill>
                  <a:schemeClr val="bg1"/>
                </a:solidFill>
              </a:rPr>
              <a:t>Emotional Empathy</a:t>
            </a:r>
          </a:p>
        </p:txBody>
      </p:sp>
    </p:spTree>
    <p:extLst>
      <p:ext uri="{BB962C8B-B14F-4D97-AF65-F5344CB8AC3E}">
        <p14:creationId xmlns:p14="http://schemas.microsoft.com/office/powerpoint/2010/main" val="2854389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338204" cy="594360"/>
          </a:xfrm>
        </p:spPr>
        <p:txBody>
          <a:bodyPr/>
          <a:lstStyle/>
          <a:p>
            <a:r>
              <a:rPr lang="en-US" dirty="0"/>
              <a:t>Building Cognitive Empathy</a:t>
            </a:r>
          </a:p>
        </p:txBody>
      </p:sp>
      <p:sp>
        <p:nvSpPr>
          <p:cNvPr id="5" name="Text Placeholder 4"/>
          <p:cNvSpPr>
            <a:spLocks noGrp="1"/>
          </p:cNvSpPr>
          <p:nvPr>
            <p:ph type="body" sz="quarter" idx="15"/>
          </p:nvPr>
        </p:nvSpPr>
        <p:spPr/>
        <p:txBody>
          <a:bodyPr/>
          <a:lstStyle/>
          <a:p>
            <a:r>
              <a:rPr lang="en-US" dirty="0"/>
              <a:t>What is empathy?</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27517"/>
            <a:ext cx="6234023" cy="3046988"/>
          </a:xfrm>
          <a:prstGeom prst="rect">
            <a:avLst/>
          </a:prstGeom>
          <a:noFill/>
        </p:spPr>
        <p:txBody>
          <a:bodyPr wrap="square" rtlCol="0">
            <a:spAutoFit/>
          </a:bodyPr>
          <a:lstStyle/>
          <a:p>
            <a:r>
              <a:rPr lang="en-US" sz="3200" dirty="0"/>
              <a:t>We can build cognitive empathy by listening </a:t>
            </a:r>
            <a:r>
              <a:rPr lang="en-US" sz="3200" b="1" dirty="0"/>
              <a:t>neutrally</a:t>
            </a:r>
            <a:r>
              <a:rPr lang="en-US" sz="3200" dirty="0"/>
              <a:t> and </a:t>
            </a:r>
            <a:r>
              <a:rPr lang="en-US" sz="3200" b="1" dirty="0"/>
              <a:t>holistically </a:t>
            </a:r>
            <a:r>
              <a:rPr lang="en-US" sz="3200" dirty="0"/>
              <a:t>to our users.</a:t>
            </a:r>
          </a:p>
          <a:p>
            <a:endParaRPr lang="en-US" sz="3200" dirty="0"/>
          </a:p>
          <a:p>
            <a:r>
              <a:rPr lang="en-US" sz="3200" dirty="0"/>
              <a:t>One method to do so is the </a:t>
            </a:r>
            <a:r>
              <a:rPr lang="en-US" sz="3200" b="1" dirty="0"/>
              <a:t>user</a:t>
            </a:r>
            <a:r>
              <a:rPr lang="en-US" sz="3200" dirty="0"/>
              <a:t> </a:t>
            </a:r>
            <a:r>
              <a:rPr lang="en-US" sz="3200" b="1" dirty="0"/>
              <a:t>interview</a:t>
            </a:r>
            <a:r>
              <a:rPr lang="en-US" sz="3200" dirty="0"/>
              <a:t>.  </a:t>
            </a:r>
          </a:p>
        </p:txBody>
      </p:sp>
    </p:spTree>
    <p:extLst>
      <p:ext uri="{BB962C8B-B14F-4D97-AF65-F5344CB8AC3E}">
        <p14:creationId xmlns:p14="http://schemas.microsoft.com/office/powerpoint/2010/main" val="3283841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Interviewing 101</a:t>
            </a:r>
          </a:p>
        </p:txBody>
      </p:sp>
      <p:sp>
        <p:nvSpPr>
          <p:cNvPr id="5" name="Text Placeholder 4"/>
          <p:cNvSpPr>
            <a:spLocks noGrp="1"/>
          </p:cNvSpPr>
          <p:nvPr>
            <p:ph type="body" sz="quarter" idx="15"/>
          </p:nvPr>
        </p:nvSpPr>
        <p:spPr/>
        <p:txBody>
          <a:bodyPr/>
          <a:lstStyle/>
          <a:p>
            <a:r>
              <a:rPr lang="en-US" dirty="0"/>
              <a:t>Interviewing 101</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27517"/>
            <a:ext cx="7435970" cy="3539430"/>
          </a:xfrm>
          <a:prstGeom prst="rect">
            <a:avLst/>
          </a:prstGeom>
          <a:noFill/>
        </p:spPr>
        <p:txBody>
          <a:bodyPr wrap="square" rtlCol="0">
            <a:spAutoFit/>
          </a:bodyPr>
          <a:lstStyle/>
          <a:p>
            <a:r>
              <a:rPr lang="en-US" sz="3200" dirty="0"/>
              <a:t>Interviewing is not the same </a:t>
            </a:r>
            <a:br>
              <a:rPr lang="en-US" sz="3200" dirty="0"/>
            </a:br>
            <a:r>
              <a:rPr lang="en-US" sz="3200" dirty="0"/>
              <a:t>thing as talking.</a:t>
            </a:r>
          </a:p>
          <a:p>
            <a:endParaRPr lang="en-US" sz="3200" dirty="0"/>
          </a:p>
          <a:p>
            <a:r>
              <a:rPr lang="en-US" sz="3200" b="1" dirty="0"/>
              <a:t>Interviewing</a:t>
            </a:r>
            <a:r>
              <a:rPr lang="en-US" sz="3200" dirty="0"/>
              <a:t> </a:t>
            </a:r>
            <a:r>
              <a:rPr lang="en-US" sz="3200" b="1" dirty="0"/>
              <a:t>is a skill</a:t>
            </a:r>
            <a:r>
              <a:rPr lang="en-US" sz="3200" dirty="0"/>
              <a:t> </a:t>
            </a:r>
            <a:r>
              <a:rPr lang="en-US" sz="3200" b="1" dirty="0"/>
              <a:t>that requires deliberate and</a:t>
            </a:r>
            <a:r>
              <a:rPr lang="en-US" sz="3200" dirty="0"/>
              <a:t> </a:t>
            </a:r>
            <a:r>
              <a:rPr lang="en-US" sz="3200" b="1" dirty="0"/>
              <a:t>specific choices about what to say, how to say it, and when to say nothing.</a:t>
            </a:r>
          </a:p>
        </p:txBody>
      </p:sp>
    </p:spTree>
    <p:extLst>
      <p:ext uri="{BB962C8B-B14F-4D97-AF65-F5344CB8AC3E}">
        <p14:creationId xmlns:p14="http://schemas.microsoft.com/office/powerpoint/2010/main" val="3654311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Why Interview?</a:t>
            </a:r>
          </a:p>
        </p:txBody>
      </p:sp>
      <p:sp>
        <p:nvSpPr>
          <p:cNvPr id="5" name="Text Placeholder 4"/>
          <p:cNvSpPr>
            <a:spLocks noGrp="1"/>
          </p:cNvSpPr>
          <p:nvPr>
            <p:ph type="body" sz="quarter" idx="15"/>
          </p:nvPr>
        </p:nvSpPr>
        <p:spPr/>
        <p:txBody>
          <a:bodyPr/>
          <a:lstStyle/>
          <a:p>
            <a:r>
              <a:rPr lang="en-US" dirty="0"/>
              <a:t>Interviewing 101</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t>You aren’t your user</a:t>
            </a:r>
          </a:p>
          <a:p>
            <a:r>
              <a:rPr lang="en-US" sz="1600" dirty="0">
                <a:latin typeface="Cousine" panose="02070409020205020404" pitchFamily="49" charset="0"/>
                <a:cs typeface="Cousine" panose="02070409020205020404" pitchFamily="49" charset="0"/>
              </a:rPr>
              <a:t>People who make a product and people who use a product think about it fundamentally differently</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solidFill>
                  <a:schemeClr val="bg1">
                    <a:lumMod val="75000"/>
                  </a:schemeClr>
                </a:solidFill>
              </a:rPr>
              <a:t>Tangible and grounded evidence</a:t>
            </a:r>
          </a:p>
          <a:p>
            <a:r>
              <a:rPr lang="en-US" sz="1600" dirty="0">
                <a:solidFill>
                  <a:schemeClr val="bg1">
                    <a:lumMod val="75000"/>
                  </a:schemeClr>
                </a:solidFill>
                <a:latin typeface="Cousine" panose="02070409020205020404" pitchFamily="49" charset="0"/>
                <a:cs typeface="Cousine" panose="02070409020205020404" pitchFamily="49" charset="0"/>
              </a:rPr>
              <a:t>Interviewing gives insight from real people that can help your team prioritize project goals, establish expectations, and provide evidence to leadership of success or failure</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400" y="4598743"/>
            <a:ext cx="6832121" cy="892552"/>
          </a:xfrm>
          <a:prstGeom prst="rect">
            <a:avLst/>
          </a:prstGeom>
          <a:noFill/>
        </p:spPr>
        <p:txBody>
          <a:bodyPr wrap="square" rtlCol="0">
            <a:spAutoFit/>
          </a:bodyPr>
          <a:lstStyle/>
          <a:p>
            <a:r>
              <a:rPr lang="en-US" sz="2000" b="1" dirty="0">
                <a:solidFill>
                  <a:schemeClr val="bg1">
                    <a:lumMod val="75000"/>
                  </a:schemeClr>
                </a:solidFill>
              </a:rPr>
              <a:t>Sync your team</a:t>
            </a:r>
          </a:p>
          <a:p>
            <a:r>
              <a:rPr lang="en-US" sz="1600" dirty="0">
                <a:solidFill>
                  <a:schemeClr val="bg1">
                    <a:lumMod val="75000"/>
                  </a:schemeClr>
                </a:solidFill>
                <a:latin typeface="Cousine" panose="02070409020205020404" pitchFamily="49" charset="0"/>
                <a:cs typeface="Cousine" panose="02070409020205020404" pitchFamily="49" charset="0"/>
              </a:rPr>
              <a:t>Teams who share the experience of meeting their users are enlightened, aligned, and more empathetic</a:t>
            </a:r>
          </a:p>
        </p:txBody>
      </p:sp>
    </p:spTree>
    <p:extLst>
      <p:ext uri="{BB962C8B-B14F-4D97-AF65-F5344CB8AC3E}">
        <p14:creationId xmlns:p14="http://schemas.microsoft.com/office/powerpoint/2010/main" val="185467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7044906" cy="594360"/>
          </a:xfrm>
        </p:spPr>
        <p:txBody>
          <a:bodyPr/>
          <a:lstStyle/>
          <a:p>
            <a:r>
              <a:rPr lang="en-US" dirty="0"/>
              <a:t>Why Interview?</a:t>
            </a:r>
          </a:p>
        </p:txBody>
      </p:sp>
      <p:sp>
        <p:nvSpPr>
          <p:cNvPr id="5" name="Text Placeholder 4"/>
          <p:cNvSpPr>
            <a:spLocks noGrp="1"/>
          </p:cNvSpPr>
          <p:nvPr>
            <p:ph type="body" sz="quarter" idx="15"/>
          </p:nvPr>
        </p:nvSpPr>
        <p:spPr/>
        <p:txBody>
          <a:bodyPr/>
          <a:lstStyle/>
          <a:p>
            <a:r>
              <a:rPr lang="en-US" dirty="0"/>
              <a:t>Interviewing 101</a:t>
            </a:r>
          </a:p>
        </p:txBody>
      </p:sp>
      <p:sp>
        <p:nvSpPr>
          <p:cNvPr id="6" name="TextBox 5">
            <a:extLst>
              <a:ext uri="{FF2B5EF4-FFF2-40B4-BE49-F238E27FC236}">
                <a16:creationId xmlns:a16="http://schemas.microsoft.com/office/drawing/2014/main" id="{62E0337A-32E2-4D43-81EE-A3F5FE1D4D9D}"/>
              </a:ext>
            </a:extLst>
          </p:cNvPr>
          <p:cNvSpPr txBox="1"/>
          <p:nvPr/>
        </p:nvSpPr>
        <p:spPr>
          <a:xfrm>
            <a:off x="914400" y="1633268"/>
            <a:ext cx="6832121" cy="892552"/>
          </a:xfrm>
          <a:prstGeom prst="rect">
            <a:avLst/>
          </a:prstGeom>
          <a:noFill/>
        </p:spPr>
        <p:txBody>
          <a:bodyPr wrap="square" rtlCol="0">
            <a:spAutoFit/>
          </a:bodyPr>
          <a:lstStyle/>
          <a:p>
            <a:r>
              <a:rPr lang="en-US" sz="2000" b="1" dirty="0">
                <a:solidFill>
                  <a:schemeClr val="bg1">
                    <a:lumMod val="75000"/>
                  </a:schemeClr>
                </a:solidFill>
              </a:rPr>
              <a:t>You aren’t your user</a:t>
            </a:r>
          </a:p>
          <a:p>
            <a:r>
              <a:rPr lang="en-US" sz="1600" dirty="0">
                <a:solidFill>
                  <a:schemeClr val="bg1">
                    <a:lumMod val="75000"/>
                  </a:schemeClr>
                </a:solidFill>
                <a:latin typeface="Cousine" panose="02070409020205020404" pitchFamily="49" charset="0"/>
                <a:cs typeface="Cousine" panose="02070409020205020404" pitchFamily="49" charset="0"/>
              </a:rPr>
              <a:t>People who make a product and people who use a product think about it fundamentally differently</a:t>
            </a:r>
          </a:p>
        </p:txBody>
      </p:sp>
      <p:sp>
        <p:nvSpPr>
          <p:cNvPr id="8" name="TextBox 7">
            <a:extLst>
              <a:ext uri="{FF2B5EF4-FFF2-40B4-BE49-F238E27FC236}">
                <a16:creationId xmlns:a16="http://schemas.microsoft.com/office/drawing/2014/main" id="{6BBFF2DA-21D2-3546-9508-24C47C554FBC}"/>
              </a:ext>
            </a:extLst>
          </p:cNvPr>
          <p:cNvSpPr txBox="1"/>
          <p:nvPr/>
        </p:nvSpPr>
        <p:spPr>
          <a:xfrm>
            <a:off x="914400" y="2869784"/>
            <a:ext cx="6832121" cy="1384995"/>
          </a:xfrm>
          <a:prstGeom prst="rect">
            <a:avLst/>
          </a:prstGeom>
          <a:noFill/>
        </p:spPr>
        <p:txBody>
          <a:bodyPr wrap="square" rtlCol="0">
            <a:spAutoFit/>
          </a:bodyPr>
          <a:lstStyle/>
          <a:p>
            <a:r>
              <a:rPr lang="en-US" sz="2000" b="1" dirty="0"/>
              <a:t>Tangible and grounded evidence</a:t>
            </a:r>
          </a:p>
          <a:p>
            <a:r>
              <a:rPr lang="en-US" sz="1600" dirty="0">
                <a:latin typeface="Cousine" panose="02070409020205020404" pitchFamily="49" charset="0"/>
                <a:cs typeface="Cousine" panose="02070409020205020404" pitchFamily="49" charset="0"/>
              </a:rPr>
              <a:t>Interviewing gives insight from real people that can help your team prioritize project goals, establish expectations, and provide evidence to leadership of success or failure</a:t>
            </a:r>
          </a:p>
        </p:txBody>
      </p:sp>
      <p:sp>
        <p:nvSpPr>
          <p:cNvPr id="9" name="TextBox 8">
            <a:extLst>
              <a:ext uri="{FF2B5EF4-FFF2-40B4-BE49-F238E27FC236}">
                <a16:creationId xmlns:a16="http://schemas.microsoft.com/office/drawing/2014/main" id="{982AFF2D-48CC-9D44-984B-8564A32B3DC2}"/>
              </a:ext>
            </a:extLst>
          </p:cNvPr>
          <p:cNvSpPr txBox="1"/>
          <p:nvPr/>
        </p:nvSpPr>
        <p:spPr>
          <a:xfrm>
            <a:off x="914400" y="4598743"/>
            <a:ext cx="6832121" cy="892552"/>
          </a:xfrm>
          <a:prstGeom prst="rect">
            <a:avLst/>
          </a:prstGeom>
          <a:noFill/>
        </p:spPr>
        <p:txBody>
          <a:bodyPr wrap="square" rtlCol="0">
            <a:spAutoFit/>
          </a:bodyPr>
          <a:lstStyle/>
          <a:p>
            <a:r>
              <a:rPr lang="en-US" sz="2000" b="1" dirty="0">
                <a:solidFill>
                  <a:schemeClr val="bg1">
                    <a:lumMod val="75000"/>
                  </a:schemeClr>
                </a:solidFill>
              </a:rPr>
              <a:t>Sync your team</a:t>
            </a:r>
          </a:p>
          <a:p>
            <a:r>
              <a:rPr lang="en-US" sz="1600" dirty="0">
                <a:solidFill>
                  <a:schemeClr val="bg1">
                    <a:lumMod val="75000"/>
                  </a:schemeClr>
                </a:solidFill>
                <a:latin typeface="Cousine" panose="02070409020205020404" pitchFamily="49" charset="0"/>
                <a:cs typeface="Cousine" panose="02070409020205020404" pitchFamily="49" charset="0"/>
              </a:rPr>
              <a:t>Teams who share the experience of meeting their users are enlightened, aligned, and more empathetic</a:t>
            </a:r>
          </a:p>
        </p:txBody>
      </p:sp>
    </p:spTree>
    <p:extLst>
      <p:ext uri="{BB962C8B-B14F-4D97-AF65-F5344CB8AC3E}">
        <p14:creationId xmlns:p14="http://schemas.microsoft.com/office/powerpoint/2010/main" val="316356260"/>
      </p:ext>
    </p:extLst>
  </p:cSld>
  <p:clrMapOvr>
    <a:masterClrMapping/>
  </p:clrMapOvr>
</p:sld>
</file>

<file path=ppt/theme/theme1.xml><?xml version="1.0" encoding="utf-8"?>
<a:theme xmlns:a="http://schemas.openxmlformats.org/drawingml/2006/main" name="DD Template Aug 2017 16x9">
  <a:themeElements>
    <a:clrScheme name="DD Rebrand Dec 2016">
      <a:dk1>
        <a:srgbClr val="000000"/>
      </a:dk1>
      <a:lt1>
        <a:srgbClr val="FFFFFF"/>
      </a:lt1>
      <a:dk2>
        <a:srgbClr val="000000"/>
      </a:dk2>
      <a:lt2>
        <a:srgbClr val="F7F5F3"/>
      </a:lt2>
      <a:accent1>
        <a:srgbClr val="86F200"/>
      </a:accent1>
      <a:accent2>
        <a:srgbClr val="34F0FF"/>
      </a:accent2>
      <a:accent3>
        <a:srgbClr val="FDD300"/>
      </a:accent3>
      <a:accent4>
        <a:srgbClr val="3EFAC5"/>
      </a:accent4>
      <a:accent5>
        <a:srgbClr val="787878"/>
      </a:accent5>
      <a:accent6>
        <a:srgbClr val="5A5A5A"/>
      </a:accent6>
      <a:hlink>
        <a:srgbClr val="3C3C3C"/>
      </a:hlink>
      <a:folHlink>
        <a:srgbClr val="1E1E1E"/>
      </a:folHlink>
    </a:clrScheme>
    <a:fontScheme name="DD Presentation Template Aug 2017">
      <a:majorFont>
        <a:latin typeface="Chronicle Display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D-PresentationTemplate_16x9.potx" id="{967E6CD1-D4EC-4E45-914F-38D28ADB4CB5}" vid="{EA5495E5-B3AA-4F83-9435-9912C36A8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Asset" ma:contentTypeID="0x0101009F82DE041937A7498CF31180CBB1B6F7" ma:contentTypeVersion="112" ma:contentTypeDescription="Create a new document." ma:contentTypeScope="" ma:versionID="1e7c8ad41bf0736be881d248d39f3438">
  <xsd:schema xmlns:xsd="http://www.w3.org/2001/XMLSchema" xmlns:xs="http://www.w3.org/2001/XMLSchema" xmlns:p="http://schemas.microsoft.com/office/2006/metadata/properties" xmlns:ns1="http://schemas.microsoft.com/sharepoint/v3" xmlns:ns2="3a90c32c-a72d-43b1-b654-bba8c32019ef" xmlns:ns3="http://schemas.microsoft.com/sharepoint/v4" targetNamespace="http://schemas.microsoft.com/office/2006/metadata/properties" ma:root="true" ma:fieldsID="84002aeb84d7b22351652843a82fdf9e" ns1:_="" ns2:_="" ns3:_="">
    <xsd:import namespace="http://schemas.microsoft.com/sharepoint/v3"/>
    <xsd:import namespace="3a90c32c-a72d-43b1-b654-bba8c32019ef"/>
    <xsd:import namespace="http://schemas.microsoft.com/sharepoint/v4"/>
    <xsd:element name="properties">
      <xsd:complexType>
        <xsd:sequence>
          <xsd:element name="documentManagement">
            <xsd:complexType>
              <xsd:all>
                <xsd:element ref="ns2:Submitter_x0020_Name" minOccurs="0"/>
                <xsd:element ref="ns2:Date_x0020_of_x0020_Submission" minOccurs="0"/>
                <xsd:element ref="ns2:Asset_x0020_Last_x0020_Modified_x0020_Date" minOccurs="0"/>
                <xsd:element ref="ns2:Description0" minOccurs="0"/>
                <xsd:element ref="ns2:Asset_x0020_Sponsor_x0028_s_x0029_" minOccurs="0"/>
                <xsd:element ref="ns2:Author_x0020_or_x0020_Owner_x0020_of_x0020_Asset" minOccurs="0"/>
                <xsd:element ref="ns2:Asset_x0020_Type" minOccurs="0"/>
                <xsd:element ref="ns2:Video_x0020_Type" minOccurs="0"/>
                <xsd:element ref="ns2:Capability" minOccurs="0"/>
                <xsd:element ref="ns2:Sub_x002d_Capability" minOccurs="0"/>
                <xsd:element ref="ns2:Alliance_x0020__x002f__x0020_Technology" minOccurs="0"/>
                <xsd:element ref="ns2:Tools_x002c__x0020_Frameworks" minOccurs="0"/>
                <xsd:element ref="ns2:Methodology" minOccurs="0"/>
                <xsd:element ref="ns2:Market_x0020_Audience" minOccurs="0"/>
                <xsd:element ref="ns2:Interaction_x0020_Channels" minOccurs="0"/>
                <xsd:element ref="ns2:Exponential_x0020_Enablers" minOccurs="0"/>
                <xsd:element ref="ns2:Approval_x0020_Requirements" minOccurs="0"/>
                <xsd:element ref="ns2:Client_x0020_Name" minOccurs="0"/>
                <xsd:element ref="ns2:Special_x0020_Instructions" minOccurs="0"/>
                <xsd:element ref="ns2:List_x0020_any_x0020_additional_x0020_keywords_x0020_needed" minOccurs="0"/>
                <xsd:element ref="ns2:Client_x0020_audience" minOccurs="0"/>
                <xsd:element ref="ns2:Owned_x0020_by_x0020_Marketing_x0020_team" minOccurs="0"/>
                <xsd:element ref="ns2:Owned_x0020_by_x0020_QMT_x0020_Team" minOccurs="0"/>
                <xsd:element ref="ns2:Archive_x0020_Date" minOccurs="0"/>
                <xsd:element ref="ns2:Date_x0020_of_x0020_Archival" minOccurs="0"/>
                <xsd:element ref="ns2:Archive_x0020_Comments" minOccurs="0"/>
                <xsd:element ref="ns2:Indsutry" minOccurs="0"/>
                <xsd:element ref="ns2:Sector" minOccurs="0"/>
                <xsd:element ref="ns1:FormData" minOccurs="0"/>
                <xsd:element ref="ns2:Country" minOccurs="0"/>
                <xsd:element ref="ns3:IconOverlay" minOccurs="0"/>
                <xsd:element ref="ns2:Studios" minOccurs="0"/>
                <xsd:element ref="ns2:Sort_x0020_Orde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FormData" ma:index="36" nillable="true" ma:displayName="Form Data" ma:hidden="true" ma:internalName="FormData"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a90c32c-a72d-43b1-b654-bba8c32019ef" elementFormDefault="qualified">
    <xsd:import namespace="http://schemas.microsoft.com/office/2006/documentManagement/types"/>
    <xsd:import namespace="http://schemas.microsoft.com/office/infopath/2007/PartnerControls"/>
    <xsd:element name="Submitter_x0020_Name" ma:index="8" nillable="true" ma:displayName="Submitter Name" ma:list="UserInfo" ma:SharePointGroup="0" ma:internalName="Submitter_x0020_Nam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ate_x0020_of_x0020_Submission" ma:index="9" nillable="true" ma:displayName="Date of Submission" ma:format="DateOnly" ma:internalName="Date_x0020_of_x0020_Submission">
      <xsd:simpleType>
        <xsd:restriction base="dms:DateTime"/>
      </xsd:simpleType>
    </xsd:element>
    <xsd:element name="Asset_x0020_Last_x0020_Modified_x0020_Date" ma:index="10" nillable="true" ma:displayName="Asset Last Modified Date" ma:internalName="Asset_x0020_Last_x0020_Modified_x0020_Date">
      <xsd:simpleType>
        <xsd:restriction base="dms:Text">
          <xsd:maxLength value="255"/>
        </xsd:restriction>
      </xsd:simpleType>
    </xsd:element>
    <xsd:element name="Description0" ma:index="11" nillable="true" ma:displayName="Description" ma:internalName="Description0">
      <xsd:simpleType>
        <xsd:restriction base="dms:Note">
          <xsd:maxLength value="255"/>
        </xsd:restriction>
      </xsd:simpleType>
    </xsd:element>
    <xsd:element name="Asset_x0020_Sponsor_x0028_s_x0029_" ma:index="12" nillable="true" ma:displayName="Asset Sponsor(s)" ma:list="UserInfo" ma:SharePointGroup="0" ma:internalName="Asset_x0020_Sponsor_x0028_s_x0029_"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uthor_x0020_or_x0020_Owner_x0020_of_x0020_Asset" ma:index="13" nillable="true" ma:displayName="Author or Owner of Asset" ma:list="UserInfo" ma:SharePointGroup="0" ma:internalName="Author_x0020_or_x0020_Owner_x0020_of_x0020_Asset"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sset_x0020_Type" ma:index="14" nillable="true" ma:displayName="Asset Type" ma:internalName="Asset_x0020_Type">
      <xsd:complexType>
        <xsd:complexContent>
          <xsd:extension base="dms:MultiChoice">
            <xsd:sequence>
              <xsd:element name="Value" maxOccurs="unbounded" minOccurs="0" nillable="true">
                <xsd:simpleType>
                  <xsd:restriction base="dms:Choice">
                    <xsd:enumeration value="Analyst Relations"/>
                    <xsd:enumeration value="Awards"/>
                    <xsd:enumeration value="Capability Overview"/>
                    <xsd:enumeration value="Client Logo"/>
                    <xsd:enumeration value="DD Logo"/>
                    <xsd:enumeration value="Deloitte Digital Service Line Overview"/>
                    <xsd:enumeration value="Engagement Letter"/>
                    <xsd:enumeration value="Frequently Used Slides"/>
                    <xsd:enumeration value="Graphic / Illustration"/>
                    <xsd:enumeration value="Guide / FAQs"/>
                    <xsd:enumeration value="Icon"/>
                    <xsd:enumeration value="Marketing material - Brochure"/>
                    <xsd:enumeration value="Marketing Material -  Placemat"/>
                    <xsd:enumeration value="Orals"/>
                    <xsd:enumeration value="Org structure / design"/>
                    <xsd:enumeration value="Photo"/>
                    <xsd:enumeration value="Project Management"/>
                    <xsd:enumeration value="Proposal / RFP"/>
                    <xsd:enumeration value="Prototype / Proof of Concept / Demo / Sample Work"/>
                    <xsd:enumeration value="Provocations"/>
                    <xsd:enumeration value="Qual / Case Study"/>
                    <xsd:enumeration value="Template / Time Saver / Accelerator / Framework"/>
                    <xsd:enumeration value="Vendor Assessment"/>
                    <xsd:enumeration value="Video"/>
                    <xsd:enumeration value="Workshop"/>
                  </xsd:restriction>
                </xsd:simpleType>
              </xsd:element>
            </xsd:sequence>
          </xsd:extension>
        </xsd:complexContent>
      </xsd:complexType>
    </xsd:element>
    <xsd:element name="Video_x0020_Type" ma:index="15" nillable="true" ma:displayName="Video Type" ma:internalName="Video_x0020_Type">
      <xsd:complexType>
        <xsd:complexContent>
          <xsd:extension base="dms:MultiChoice">
            <xsd:sequence>
              <xsd:element name="Value" maxOccurs="unbounded" minOccurs="0" nillable="true">
                <xsd:simpleType>
                  <xsd:restriction base="dms:Choice">
                    <xsd:enumeration value="Analyst Videos"/>
                    <xsd:enumeration value="Commercial Sample Work"/>
                    <xsd:enumeration value="Deloitte Digital Overview"/>
                    <xsd:enumeration value="Federal Sample Work"/>
                    <xsd:enumeration value="Leadership Communications"/>
                    <xsd:enumeration value="Other"/>
                    <xsd:enumeration value="Sales Pitch"/>
                    <xsd:enumeration value="Selling Instructions / Advice on How to Sell"/>
                  </xsd:restriction>
                </xsd:simpleType>
              </xsd:element>
            </xsd:sequence>
          </xsd:extension>
        </xsd:complexContent>
      </xsd:complexType>
    </xsd:element>
    <xsd:element name="Capability" ma:index="16" nillable="true" ma:displayName="Capability" ma:list="{0b1279e9-ec9c-4fa5-8ede-54a0987c2932}" ma:internalName="Capability" ma:readOnly="false" ma:showField="Title">
      <xsd:complexType>
        <xsd:complexContent>
          <xsd:extension base="dms:MultiChoiceLookup">
            <xsd:sequence>
              <xsd:element name="Value" type="dms:Lookup" maxOccurs="unbounded" minOccurs="0" nillable="true"/>
            </xsd:sequence>
          </xsd:extension>
        </xsd:complexContent>
      </xsd:complexType>
    </xsd:element>
    <xsd:element name="Sub_x002d_Capability" ma:index="17" nillable="true" ma:displayName="Sub-Capability" ma:list="{50de9b05-55a2-4933-a9a1-ab9f27c63ef4}" ma:internalName="Sub_x002d_Capability" ma:readOnly="false" ma:showField="Title">
      <xsd:complexType>
        <xsd:complexContent>
          <xsd:extension base="dms:MultiChoiceLookup">
            <xsd:sequence>
              <xsd:element name="Value" type="dms:Lookup" maxOccurs="unbounded" minOccurs="0" nillable="true"/>
            </xsd:sequence>
          </xsd:extension>
        </xsd:complexContent>
      </xsd:complexType>
    </xsd:element>
    <xsd:element name="Alliance_x0020__x002f__x0020_Technology" ma:index="18" nillable="true" ma:displayName="Alliance / Technology" ma:internalName="Alliance_x0020__x002f__x0020_Technology">
      <xsd:complexType>
        <xsd:complexContent>
          <xsd:extension base="dms:MultiChoice">
            <xsd:sequence>
              <xsd:element name="Value" maxOccurs="unbounded" minOccurs="0" nillable="true">
                <xsd:simpleType>
                  <xsd:restriction base="dms:Choice">
                    <xsd:enumeration value="Adobe"/>
                    <xsd:enumeration value="Apple"/>
                    <xsd:enumeration value="Apttus"/>
                    <xsd:enumeration value="AT&amp;T"/>
                    <xsd:enumeration value="AWS"/>
                    <xsd:enumeration value="bluekai"/>
                    <xsd:enumeration value="Boomi"/>
                    <xsd:enumeration value="Cisco"/>
                    <xsd:enumeration value="cloudcraze"/>
                    <xsd:enumeration value="Cloudera"/>
                    <xsd:enumeration value="Demandware"/>
                    <xsd:enumeration value="Facebook"/>
                    <xsd:enumeration value="GE Predix"/>
                    <xsd:enumeration value="Google"/>
                    <xsd:enumeration value="IBM"/>
                    <xsd:enumeration value="IBM WebSphere Commerce"/>
                    <xsd:enumeration value="Informatica"/>
                    <xsd:enumeration value="Magento"/>
                    <xsd:enumeration value="Medallia"/>
                    <xsd:enumeration value="Microsoft Dynamics"/>
                    <xsd:enumeration value="Mulesoft"/>
                    <xsd:enumeration value="nCino"/>
                    <xsd:enumeration value="NetSuite"/>
                    <xsd:enumeration value="Neustar"/>
                    <xsd:enumeration value="Open Text"/>
                    <xsd:enumeration value="Oracle"/>
                    <xsd:enumeration value="Oracle ATG"/>
                    <xsd:enumeration value="Oracle Customer"/>
                    <xsd:enumeration value="Oracle CX"/>
                    <xsd:enumeration value="Other"/>
                    <xsd:enumeration value="PTC"/>
                    <xsd:enumeration value="QlikView"/>
                    <xsd:enumeration value="Revolution"/>
                    <xsd:enumeration value="Salesforce"/>
                    <xsd:enumeration value="SAP"/>
                    <xsd:enumeration value="SAP Customer"/>
                    <xsd:enumeration value="SAP Data"/>
                    <xsd:enumeration value="SAP Hybris"/>
                    <xsd:enumeration value="SAP PI/PO"/>
                    <xsd:enumeration value="SharePoint"/>
                    <xsd:enumeration value="Sitecore"/>
                    <xsd:enumeration value="Sprinklr"/>
                    <xsd:enumeration value="Tableau"/>
                    <xsd:enumeration value="TURN"/>
                    <xsd:enumeration value="VMWare"/>
                    <xsd:enumeration value="Yammer"/>
                    <xsd:enumeration value="Zuora"/>
                  </xsd:restriction>
                </xsd:simpleType>
              </xsd:element>
            </xsd:sequence>
          </xsd:extension>
        </xsd:complexContent>
      </xsd:complexType>
    </xsd:element>
    <xsd:element name="Tools_x002c__x0020_Frameworks" ma:index="19" nillable="true" ma:displayName="Tools, Frameworks" ma:internalName="Tools_x002c__x0020_Frameworks">
      <xsd:complexType>
        <xsd:complexContent>
          <xsd:extension base="dms:MultiChoice">
            <xsd:sequence>
              <xsd:element name="Value" maxOccurs="unbounded" minOccurs="0" nillable="true">
                <xsd:simpleType>
                  <xsd:restriction base="dms:Choice">
                    <xsd:enumeration value="DX4"/>
                    <xsd:enumeration value="Applied Design"/>
                    <xsd:enumeration value="CloudMix"/>
                    <xsd:enumeration value="ConnectMe"/>
                    <xsd:enumeration value="CXV, Customer Experience Value"/>
                    <xsd:enumeration value="Digital at the Core"/>
                    <xsd:enumeration value="Digital Foundry"/>
                    <xsd:enumeration value="Digital HC"/>
                    <xsd:enumeration value="Digital Mix"/>
                    <xsd:enumeration value="Digital Transformation"/>
                    <xsd:enumeration value="IoT, Internet of Things"/>
                    <xsd:enumeration value="MarketMix"/>
                  </xsd:restriction>
                </xsd:simpleType>
              </xsd:element>
            </xsd:sequence>
          </xsd:extension>
        </xsd:complexContent>
      </xsd:complexType>
    </xsd:element>
    <xsd:element name="Methodology" ma:index="20" nillable="true" ma:displayName="Methodology" ma:format="Dropdown" ma:internalName="Methodology">
      <xsd:simpleType>
        <xsd:restriction base="dms:Choice">
          <xsd:enumeration value="Agile"/>
          <xsd:enumeration value="Hybrid Agile"/>
          <xsd:enumeration value="Waterfall"/>
        </xsd:restriction>
      </xsd:simpleType>
    </xsd:element>
    <xsd:element name="Market_x0020_Audience" ma:index="21" nillable="true" ma:displayName="Market Audience" ma:format="Dropdown" ma:internalName="Market_x0020_Audience">
      <xsd:simpleType>
        <xsd:restriction base="dms:Choice">
          <xsd:enumeration value="B2B"/>
          <xsd:enumeration value="B2C"/>
          <xsd:enumeration value="B2B2C"/>
          <xsd:enumeration value="E2E"/>
        </xsd:restriction>
      </xsd:simpleType>
    </xsd:element>
    <xsd:element name="Interaction_x0020_Channels" ma:index="22" nillable="true" ma:displayName="Interaction Channels" ma:internalName="Interaction_x0020_Channels">
      <xsd:complexType>
        <xsd:complexContent>
          <xsd:extension base="dms:MultiChoice">
            <xsd:sequence>
              <xsd:element name="Value" maxOccurs="unbounded" minOccurs="0" nillable="true">
                <xsd:simpleType>
                  <xsd:restriction base="dms:Choice">
                    <xsd:enumeration value="Contact Center"/>
                    <xsd:enumeration value="Email"/>
                    <xsd:enumeration value="Mobile"/>
                    <xsd:enumeration value="Retail"/>
                    <xsd:enumeration value="SMS/Chat"/>
                    <xsd:enumeration value="Social, Facebook"/>
                    <xsd:enumeration value="Social, Twitter"/>
                    <xsd:enumeration value="Web"/>
                  </xsd:restriction>
                </xsd:simpleType>
              </xsd:element>
            </xsd:sequence>
          </xsd:extension>
        </xsd:complexContent>
      </xsd:complexType>
    </xsd:element>
    <xsd:element name="Exponential_x0020_Enablers" ma:index="23" nillable="true" ma:displayName="Exponential Enablers" ma:internalName="Exponential_x0020_Enablers">
      <xsd:complexType>
        <xsd:complexContent>
          <xsd:extension base="dms:MultiChoice">
            <xsd:sequence>
              <xsd:element name="Value" maxOccurs="unbounded" minOccurs="0" nillable="true">
                <xsd:simpleType>
                  <xsd:restriction base="dms:Choice">
                    <xsd:enumeration value="Artificial Intelligence"/>
                    <xsd:enumeration value="Chatbots"/>
                    <xsd:enumeration value="Digital Reality – Augmented, Mixed, and Virtual"/>
                    <xsd:enumeration value="Robotics"/>
                    <xsd:enumeration value="Sensors"/>
                    <xsd:enumeration value="VR, Virtual Reality"/>
                  </xsd:restriction>
                </xsd:simpleType>
              </xsd:element>
            </xsd:sequence>
          </xsd:extension>
        </xsd:complexContent>
      </xsd:complexType>
    </xsd:element>
    <xsd:element name="Approval_x0020_Requirements" ma:index="24" nillable="true" ma:displayName="Approval Requirements" ma:internalName="Approval_x0020_Requirements">
      <xsd:complexType>
        <xsd:complexContent>
          <xsd:extension base="dms:MultiChoice">
            <xsd:sequence>
              <xsd:element name="Value" maxOccurs="unbounded" minOccurs="0" nillable="true">
                <xsd:simpleType>
                  <xsd:restriction base="dms:Choice">
                    <xsd:enumeration value="Internal use only"/>
                    <xsd:enumeration value="Must remove client names before using externally"/>
                    <xsd:enumeration value="Client logo cannot be used"/>
                    <xsd:enumeration value="Must contact LCSP and engagement Partner before using externally"/>
                    <xsd:enumeration value="No approval required / public use approved"/>
                  </xsd:restriction>
                </xsd:simpleType>
              </xsd:element>
            </xsd:sequence>
          </xsd:extension>
        </xsd:complexContent>
      </xsd:complexType>
    </xsd:element>
    <xsd:element name="Client_x0020_Name" ma:index="25" nillable="true" ma:displayName="Client Name" ma:internalName="Client_x0020_Name">
      <xsd:simpleType>
        <xsd:restriction base="dms:Text">
          <xsd:maxLength value="255"/>
        </xsd:restriction>
      </xsd:simpleType>
    </xsd:element>
    <xsd:element name="Special_x0020_Instructions" ma:index="26" nillable="true" ma:displayName="Special Instructions" ma:internalName="Special_x0020_Instructions">
      <xsd:simpleType>
        <xsd:restriction base="dms:Note">
          <xsd:maxLength value="255"/>
        </xsd:restriction>
      </xsd:simpleType>
    </xsd:element>
    <xsd:element name="List_x0020_any_x0020_additional_x0020_keywords_x0020_needed" ma:index="27" nillable="true" ma:displayName="List any additional keywords needed" ma:internalName="List_x0020_any_x0020_additional_x0020_keywords_x0020_needed">
      <xsd:simpleType>
        <xsd:restriction base="dms:Text">
          <xsd:maxLength value="255"/>
        </xsd:restriction>
      </xsd:simpleType>
    </xsd:element>
    <xsd:element name="Client_x0020_audience" ma:index="28" nillable="true" ma:displayName="Client audience" ma:internalName="Client_x0020_audience">
      <xsd:complexType>
        <xsd:complexContent>
          <xsd:extension base="dms:MultiChoice">
            <xsd:sequence>
              <xsd:element name="Value" maxOccurs="unbounded" minOccurs="0" nillable="true">
                <xsd:simpleType>
                  <xsd:restriction base="dms:Choice">
                    <xsd:enumeration value="CEO"/>
                    <xsd:enumeration value="CFO"/>
                    <xsd:enumeration value="Chief Data Officer"/>
                    <xsd:enumeration value="Chief Legal Officer"/>
                    <xsd:enumeration value="Chief Risk Officer"/>
                    <xsd:enumeration value="Chief Security Officer"/>
                    <xsd:enumeration value="Chief Strategy Officer"/>
                    <xsd:enumeration value="CHRO"/>
                    <xsd:enumeration value="CIO"/>
                    <xsd:enumeration value="CMO"/>
                    <xsd:enumeration value="CTO"/>
                    <xsd:enumeration value="Executive Tax Officer"/>
                    <xsd:enumeration value="Head of Applications and Development"/>
                    <xsd:enumeration value="Head of Infrastructure and Architecture"/>
                    <xsd:enumeration value="Head of Program Management"/>
                    <xsd:enumeration value="Head of Sales"/>
                    <xsd:enumeration value="Head of Supply Chain"/>
                    <xsd:enumeration value="Head of Testing / QA"/>
                    <xsd:enumeration value="Multiple C-Suite Audiences"/>
                  </xsd:restriction>
                </xsd:simpleType>
              </xsd:element>
            </xsd:sequence>
          </xsd:extension>
        </xsd:complexContent>
      </xsd:complexType>
    </xsd:element>
    <xsd:element name="Owned_x0020_by_x0020_Marketing_x0020_team" ma:index="29" nillable="true" ma:displayName="Owned by Marketing team" ma:default="0" ma:internalName="Owned_x0020_by_x0020_Marketing_x0020_team">
      <xsd:simpleType>
        <xsd:restriction base="dms:Boolean"/>
      </xsd:simpleType>
    </xsd:element>
    <xsd:element name="Owned_x0020_by_x0020_QMT_x0020_Team" ma:index="30" nillable="true" ma:displayName="Owned by QMT Team" ma:default="0" ma:internalName="Owned_x0020_by_x0020_QMT_x0020_Team">
      <xsd:simpleType>
        <xsd:restriction base="dms:Boolean"/>
      </xsd:simpleType>
    </xsd:element>
    <xsd:element name="Archive_x0020_Date" ma:index="31" nillable="true" ma:displayName="Archive Date" ma:format="DateOnly" ma:internalName="Archive_x0020_Date">
      <xsd:simpleType>
        <xsd:restriction base="dms:DateTime"/>
      </xsd:simpleType>
    </xsd:element>
    <xsd:element name="Date_x0020_of_x0020_Archival" ma:index="32" nillable="true" ma:displayName="Date of Archival" ma:format="DateOnly" ma:internalName="Date_x0020_of_x0020_Archival">
      <xsd:simpleType>
        <xsd:restriction base="dms:DateTime"/>
      </xsd:simpleType>
    </xsd:element>
    <xsd:element name="Archive_x0020_Comments" ma:index="33" nillable="true" ma:displayName="Archive Comments" ma:internalName="Archive_x0020_Comments">
      <xsd:simpleType>
        <xsd:restriction base="dms:Note">
          <xsd:maxLength value="255"/>
        </xsd:restriction>
      </xsd:simpleType>
    </xsd:element>
    <xsd:element name="Indsutry" ma:index="34" nillable="true" ma:displayName="Industry" ma:list="{3721280c-7d2a-46e3-a276-386afc3402af}" ma:internalName="Indsutry" ma:showField="Title">
      <xsd:complexType>
        <xsd:complexContent>
          <xsd:extension base="dms:MultiChoiceLookup">
            <xsd:sequence>
              <xsd:element name="Value" type="dms:Lookup" maxOccurs="unbounded" minOccurs="0" nillable="true"/>
            </xsd:sequence>
          </xsd:extension>
        </xsd:complexContent>
      </xsd:complexType>
    </xsd:element>
    <xsd:element name="Sector" ma:index="35" nillable="true" ma:displayName="Sector" ma:list="{9f959241-0de5-497f-93bc-6743dcc127fd}" ma:internalName="Sector" ma:showField="Title">
      <xsd:complexType>
        <xsd:complexContent>
          <xsd:extension base="dms:MultiChoiceLookup">
            <xsd:sequence>
              <xsd:element name="Value" type="dms:Lookup" maxOccurs="unbounded" minOccurs="0" nillable="true"/>
            </xsd:sequence>
          </xsd:extension>
        </xsd:complexContent>
      </xsd:complexType>
    </xsd:element>
    <xsd:element name="Country" ma:index="37" nillable="true" ma:displayName="Country" ma:default="UNITED STATES" ma:format="Dropdown" ma:internalName="Country">
      <xsd:simpleType>
        <xsd:restriction base="dms:Choice">
          <xsd:enumeration value="UNITED STATES"/>
          <xsd:enumeration value="AUSTRALIA"/>
          <xsd:enumeration value="BELGIUM"/>
          <xsd:enumeration value="CANADA"/>
          <xsd:enumeration value="CENTRAL EUROPE"/>
          <xsd:enumeration value="CHINA"/>
          <xsd:enumeration value="FRANCE"/>
          <xsd:enumeration value="GERMANY"/>
          <xsd:enumeration value="IRELAND"/>
          <xsd:enumeration value="ISRAEL"/>
          <xsd:enumeration value="ITALY"/>
          <xsd:enumeration value="JAPAN"/>
          <xsd:enumeration value="LUXEMBOURG"/>
          <xsd:enumeration value="MALTA"/>
          <xsd:enumeration value="MEXICO"/>
          <xsd:enumeration value="NETHERLANDS"/>
          <xsd:enumeration value="NEW ZEALAND"/>
          <xsd:enumeration value="NORDICS"/>
          <xsd:enumeration value="PORTUGAL"/>
          <xsd:enumeration value="SOUTH AFRICA"/>
          <xsd:enumeration value="SOUTHEAST ASIA"/>
          <xsd:enumeration value="SPAIN"/>
          <xsd:enumeration value="SWITZERLAND"/>
          <xsd:enumeration value="UNITED KINGDOM"/>
          <xsd:enumeration value="INDIA"/>
        </xsd:restriction>
      </xsd:simpleType>
    </xsd:element>
    <xsd:element name="Studios" ma:index="40" nillable="true" ma:displayName="Studios" ma:internalName="Studios">
      <xsd:complexType>
        <xsd:complexContent>
          <xsd:extension base="dms:MultiChoice">
            <xsd:sequence>
              <xsd:element name="Value" maxOccurs="unbounded" minOccurs="0" nillable="true">
                <xsd:simpleType>
                  <xsd:restriction base="dms:Choice">
                    <xsd:enumeration value="Digital Experience"/>
                    <xsd:enumeration value="Heat"/>
                    <xsd:enumeration value="HeatX"/>
                    <xsd:enumeration value="Greensboro Studio"/>
                    <xsd:enumeration value="Doblin"/>
                  </xsd:restriction>
                </xsd:simpleType>
              </xsd:element>
            </xsd:sequence>
          </xsd:extension>
        </xsd:complexContent>
      </xsd:complexType>
    </xsd:element>
    <xsd:element name="Sort_x0020_Order" ma:index="41" nillable="true" ma:displayName="Sort Order" ma:internalName="Sort_x0020_Order">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38"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Asset Nam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NFListDisplayForm</Display>
  <Edit>NFListEditForm</Edit>
  <New>NFListEditForm</New>
</FormTemplates>
</file>

<file path=customXml/item3.xml><?xml version="1.0" encoding="utf-8"?>
<?mso-contentType ?>
<FormTemplates>
  <Display>DocumentLibraryForm</Display>
  <Edit>DocumentLibraryForm</Edit>
  <New>DocumentLibraryForm</New>
  <MobileDisplayFormUrl/>
  <MobileEditFormUrl/>
  <MobileNewFormUrl/>
</FormTemplates>
</file>

<file path=customXml/item4.xml><?xml version="1.0" encoding="utf-8"?>
<p:properties xmlns:p="http://schemas.microsoft.com/office/2006/metadata/properties" xmlns:xsi="http://www.w3.org/2001/XMLSchema-instance" xmlns:pc="http://schemas.microsoft.com/office/infopath/2007/PartnerControls">
  <documentManagement>
    <Submitter_x0020_Name xmlns="3a90c32c-a72d-43b1-b654-bba8c32019ef">
      <UserInfo>
        <DisplayName/>
        <AccountId xsi:nil="true"/>
        <AccountType/>
      </UserInfo>
    </Submitter_x0020_Name>
    <Market_x0020_Audience xmlns="3a90c32c-a72d-43b1-b654-bba8c32019ef" xsi:nil="true"/>
    <Interaction_x0020_Channels xmlns="3a90c32c-a72d-43b1-b654-bba8c32019ef"/>
    <Owned_x0020_by_x0020_Marketing_x0020_team xmlns="3a90c32c-a72d-43b1-b654-bba8c32019ef">true</Owned_x0020_by_x0020_Marketing_x0020_team>
    <Sector xmlns="3a90c32c-a72d-43b1-b654-bba8c32019ef"/>
    <Country xmlns="3a90c32c-a72d-43b1-b654-bba8c32019ef">UNITED STATES</Country>
    <Archive_x0020_Date xmlns="3a90c32c-a72d-43b1-b654-bba8c32019ef" xsi:nil="true"/>
    <Video_x0020_Type xmlns="3a90c32c-a72d-43b1-b654-bba8c32019ef"/>
    <Sub_x002d_Capability xmlns="3a90c32c-a72d-43b1-b654-bba8c32019ef"/>
    <IconOverlay xmlns="http://schemas.microsoft.com/sharepoint/v4" xsi:nil="true"/>
    <Description0 xmlns="3a90c32c-a72d-43b1-b654-bba8c32019ef">This is the official 16:9 Deloitte Digital PowerPoint template. Please install the DD Brand Fonts before you use the template. [DD Brand Asset]</Description0>
    <Client_x0020_Name xmlns="3a90c32c-a72d-43b1-b654-bba8c32019ef" xsi:nil="true"/>
    <Alliance_x0020__x002f__x0020_Technology xmlns="3a90c32c-a72d-43b1-b654-bba8c32019ef"/>
    <Date_x0020_of_x0020_Submission xmlns="3a90c32c-a72d-43b1-b654-bba8c32019ef" xsi:nil="true"/>
    <Tools_x002c__x0020_Frameworks xmlns="3a90c32c-a72d-43b1-b654-bba8c32019ef"/>
    <Special_x0020_Instructions xmlns="3a90c32c-a72d-43b1-b654-bba8c32019ef" xsi:nil="true"/>
    <Asset_x0020_Type xmlns="3a90c32c-a72d-43b1-b654-bba8c32019ef">
      <Value>Template / Time Saver / Accelerator / Framework</Value>
    </Asset_x0020_Type>
    <Exponential_x0020_Enablers xmlns="3a90c32c-a72d-43b1-b654-bba8c32019ef"/>
    <Asset_x0020_Sponsor_x0028_s_x0029_ xmlns="3a90c32c-a72d-43b1-b654-bba8c32019ef">
      <UserInfo>
        <DisplayName/>
        <AccountId xsi:nil="true"/>
        <AccountType/>
      </UserInfo>
    </Asset_x0020_Sponsor_x0028_s_x0029_>
    <Capability xmlns="3a90c32c-a72d-43b1-b654-bba8c32019ef"/>
    <List_x0020_any_x0020_additional_x0020_keywords_x0020_needed xmlns="3a90c32c-a72d-43b1-b654-bba8c32019ef" xsi:nil="true"/>
    <Client_x0020_audience xmlns="3a90c32c-a72d-43b1-b654-bba8c32019ef"/>
    <FormData xmlns="http://schemas.microsoft.com/sharepoint/v3">&lt;?xml version="1.0" encoding="utf-8"?&gt;&lt;FormVariables&gt;&lt;Version /&gt;&lt;/FormVariables&gt;</FormData>
    <Asset_x0020_Last_x0020_Modified_x0020_Date xmlns="3a90c32c-a72d-43b1-b654-bba8c32019ef">8/29/17</Asset_x0020_Last_x0020_Modified_x0020_Date>
    <Sort_x0020_Order xmlns="3a90c32c-a72d-43b1-b654-bba8c32019ef" xsi:nil="true"/>
    <Author_x0020_or_x0020_Owner_x0020_of_x0020_Asset xmlns="3a90c32c-a72d-43b1-b654-bba8c32019ef">
      <UserInfo>
        <DisplayName/>
        <AccountId xsi:nil="true"/>
        <AccountType/>
      </UserInfo>
    </Author_x0020_or_x0020_Owner_x0020_of_x0020_Asset>
    <Date_x0020_of_x0020_Archival xmlns="3a90c32c-a72d-43b1-b654-bba8c32019ef" xsi:nil="true"/>
    <Indsutry xmlns="3a90c32c-a72d-43b1-b654-bba8c32019ef"/>
    <Archive_x0020_Comments xmlns="3a90c32c-a72d-43b1-b654-bba8c32019ef" xsi:nil="true"/>
    <Studios xmlns="3a90c32c-a72d-43b1-b654-bba8c32019ef"/>
    <Methodology xmlns="3a90c32c-a72d-43b1-b654-bba8c32019ef" xsi:nil="true"/>
    <Approval_x0020_Requirements xmlns="3a90c32c-a72d-43b1-b654-bba8c32019ef">
      <Value>No approval required / public use approved</Value>
    </Approval_x0020_Requirements>
    <Owned_x0020_by_x0020_QMT_x0020_Team xmlns="3a90c32c-a72d-43b1-b654-bba8c32019ef">false</Owned_x0020_by_x0020_QMT_x0020_Team>
  </documentManagement>
</p:properties>
</file>

<file path=customXml/itemProps1.xml><?xml version="1.0" encoding="utf-8"?>
<ds:datastoreItem xmlns:ds="http://schemas.openxmlformats.org/officeDocument/2006/customXml" ds:itemID="{B19AF9BE-C9CF-43DE-AA01-F53081AFF5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3a90c32c-a72d-43b1-b654-bba8c32019ef"/>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8A8E4BE-C77D-4873-BF82-DC5D216CCA96}">
  <ds:schemaRefs>
    <ds:schemaRef ds:uri="http://schemas.microsoft.com/sharepoint/v3/contenttype/forms"/>
  </ds:schemaRefs>
</ds:datastoreItem>
</file>

<file path=customXml/itemProps3.xml><?xml version="1.0" encoding="utf-8"?>
<ds:datastoreItem xmlns:ds="http://schemas.openxmlformats.org/officeDocument/2006/customXml" ds:itemID="{B3E6E86D-4D38-43A0-9F87-A970FAEA1145}">
  <ds:schemaRefs/>
</ds:datastoreItem>
</file>

<file path=customXml/itemProps4.xml><?xml version="1.0" encoding="utf-8"?>
<ds:datastoreItem xmlns:ds="http://schemas.openxmlformats.org/officeDocument/2006/customXml" ds:itemID="{2DE3A1B6-05E9-4C78-AFA4-D86EC54658AA}">
  <ds:schemaRefs>
    <ds:schemaRef ds:uri="http://schemas.microsoft.com/office/2006/documentManagement/types"/>
    <ds:schemaRef ds:uri="http://purl.org/dc/elements/1.1/"/>
    <ds:schemaRef ds:uri="http://schemas.microsoft.com/office/2006/metadata/properties"/>
    <ds:schemaRef ds:uri="http://schemas.microsoft.com/sharepoint/v3"/>
    <ds:schemaRef ds:uri="http://schemas.microsoft.com/sharepoint/v4"/>
    <ds:schemaRef ds:uri="http://purl.org/dc/terms/"/>
    <ds:schemaRef ds:uri="http://schemas.openxmlformats.org/package/2006/metadata/core-properties"/>
    <ds:schemaRef ds:uri="http://purl.org/dc/dcmitype/"/>
    <ds:schemaRef ds:uri="http://schemas.microsoft.com/office/infopath/2007/PartnerControls"/>
    <ds:schemaRef ds:uri="3a90c32c-a72d-43b1-b654-bba8c32019ef"/>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DD Template Aug 2017 16x9</Template>
  <TotalTime>7463</TotalTime>
  <Words>2194</Words>
  <Application>Microsoft Macintosh PowerPoint</Application>
  <PresentationFormat>Widescreen</PresentationFormat>
  <Paragraphs>305</Paragraphs>
  <Slides>29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Chronicle Display Black</vt:lpstr>
      <vt:lpstr>Cousine</vt:lpstr>
      <vt:lpstr>Open Sans</vt:lpstr>
      <vt:lpstr>DD Template Aug 2017 16x9</vt:lpstr>
      <vt:lpstr>Interviewing and Analysis </vt:lpstr>
      <vt:lpstr>Schedule</vt:lpstr>
      <vt:lpstr>Cognitive Empathy</vt:lpstr>
      <vt:lpstr>Cognitive Empathy</vt:lpstr>
      <vt:lpstr>Cognitive Empathy</vt:lpstr>
      <vt:lpstr>Building Cognitive Empathy</vt:lpstr>
      <vt:lpstr>Interviewing 101</vt:lpstr>
      <vt:lpstr>Why Interview?</vt:lpstr>
      <vt:lpstr>Why Interview?</vt:lpstr>
      <vt:lpstr>Why Interview?</vt:lpstr>
      <vt:lpstr>Basic Interview Guidelines</vt:lpstr>
      <vt:lpstr>General Tips</vt:lpstr>
      <vt:lpstr>How to Ask Questions</vt:lpstr>
      <vt:lpstr>Types of Questions</vt:lpstr>
      <vt:lpstr>1. Raw Interviews Contextual Analysis</vt:lpstr>
      <vt:lpstr>2. WANs Contextual Analysis</vt:lpstr>
      <vt:lpstr>3. WAAD Contextual Analysis</vt:lpstr>
      <vt:lpstr>Using Behavioral Variables Goal-Directed</vt:lpstr>
      <vt:lpstr>Using Behavioral Variables Goal-Directed</vt:lpstr>
      <vt:lpstr>Personas Modeling Users</vt:lpstr>
      <vt:lpstr>PowerPoint Presentation</vt:lpstr>
      <vt:lpstr>Personas Modeling Users</vt:lpstr>
      <vt:lpstr>Workshop Prep</vt:lpstr>
      <vt:lpstr>Workshop Prompt and Directions</vt:lpstr>
      <vt:lpstr>Appendix</vt:lpstr>
      <vt:lpstr>Interviewing Process in Design</vt:lpstr>
      <vt:lpstr>Ground Rules</vt:lpstr>
      <vt:lpstr>Ground Rules</vt:lpstr>
      <vt:lpstr>Ground Rules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Deloitte  Digital Template</dc:title>
  <dc:creator>Finney, Patrick (US - Arlington)</dc:creator>
  <cp:lastModifiedBy>Kim, Josh</cp:lastModifiedBy>
  <cp:revision>181</cp:revision>
  <cp:lastPrinted>2018-11-26T21:04:28Z</cp:lastPrinted>
  <dcterms:created xsi:type="dcterms:W3CDTF">2018-10-02T21:37:37Z</dcterms:created>
  <dcterms:modified xsi:type="dcterms:W3CDTF">2020-01-29T18:37:02Z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0x0101009F82DE041937A7498CF31180CBB1B6F7</vt:lpwstr>
  </property>
</Properties>
</file>

<file path=docProps/thumbnail.jpeg>
</file>